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9" r:id="rId2"/>
    <p:sldId id="463" r:id="rId3"/>
    <p:sldId id="465" r:id="rId4"/>
    <p:sldId id="466" r:id="rId5"/>
    <p:sldId id="467" r:id="rId6"/>
    <p:sldId id="291" r:id="rId7"/>
    <p:sldId id="412" r:id="rId8"/>
    <p:sldId id="468" r:id="rId9"/>
    <p:sldId id="469" r:id="rId10"/>
    <p:sldId id="482" r:id="rId11"/>
    <p:sldId id="472" r:id="rId12"/>
    <p:sldId id="356" r:id="rId13"/>
    <p:sldId id="483" r:id="rId14"/>
    <p:sldId id="479" r:id="rId15"/>
    <p:sldId id="480" r:id="rId16"/>
    <p:sldId id="420" r:id="rId17"/>
    <p:sldId id="416" r:id="rId18"/>
    <p:sldId id="424" r:id="rId19"/>
    <p:sldId id="359" r:id="rId20"/>
    <p:sldId id="462" r:id="rId21"/>
    <p:sldId id="441" r:id="rId22"/>
    <p:sldId id="317" r:id="rId23"/>
    <p:sldId id="332" r:id="rId24"/>
    <p:sldId id="299" r:id="rId25"/>
    <p:sldId id="285" r:id="rId26"/>
    <p:sldId id="415" r:id="rId27"/>
    <p:sldId id="283" r:id="rId28"/>
    <p:sldId id="274" r:id="rId29"/>
    <p:sldId id="278" r:id="rId30"/>
    <p:sldId id="292" r:id="rId31"/>
    <p:sldId id="295" r:id="rId32"/>
    <p:sldId id="396" r:id="rId33"/>
    <p:sldId id="484" r:id="rId34"/>
    <p:sldId id="421" r:id="rId35"/>
    <p:sldId id="423" r:id="rId3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4" autoAdjust="0"/>
    <p:restoredTop sz="78097" autoAdjust="0"/>
  </p:normalViewPr>
  <p:slideViewPr>
    <p:cSldViewPr snapToGrid="0">
      <p:cViewPr>
        <p:scale>
          <a:sx n="50" d="100"/>
          <a:sy n="50" d="100"/>
        </p:scale>
        <p:origin x="134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11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neural-networks-3/#sgd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s231n.github.io/neural-networks-3/#sgd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</a:t>
            </a:r>
            <a:r>
              <a:rPr lang="pt-BR" dirty="0"/>
              <a:t>maneira pela qual a taxa de aprendizado muda com o tempo (iteração/época) é chamada de cronograma/programa da taxa de aprendizado ou decaimento da taxa de aprendizado.</a:t>
            </a:r>
          </a:p>
          <a:p>
            <a:endParaRPr lang="pt-BR" dirty="0"/>
          </a:p>
          <a:p>
            <a:r>
              <a:rPr lang="pt-BR" b="1" dirty="0"/>
              <a:t>Alguns tipos de esquema para ajuste do passo de aprendizagem são: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por etapas ou degraus</a:t>
            </a:r>
            <a:r>
              <a:rPr lang="pt-BR" dirty="0"/>
              <a:t>: reduz a taxa de aprendizado de algum fator a cada número pré-definido de iterações ou épocas. Os valores típicos são utilizados para reduzir a taxa de aprendizado pela metade a cada número pré-definido de épocas. Esses números dependem muito do tipo de problema e do modelo. Uma heurística que você pode ver na prática é observar o erro de validação durante o treinamento com uma taxa de aprendizado fixa e reduzir a taxa de aprendizado em uma constante (por exemplo, 0,5) sempre que o erro de validação parar de decrescer.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exponencial</a:t>
            </a:r>
            <a:r>
              <a:rPr lang="pt-BR" dirty="0"/>
              <a:t>: tem a forma matemática α = α0 e^(-</a:t>
            </a:r>
            <a:r>
              <a:rPr lang="pt-BR" dirty="0" err="1"/>
              <a:t>kt</a:t>
            </a:r>
            <a:r>
              <a:rPr lang="pt-BR" dirty="0"/>
              <a:t>), onde α0,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 (mas você também pode usar o número de épocas).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temporal</a:t>
            </a:r>
            <a:r>
              <a:rPr lang="pt-BR" dirty="0"/>
              <a:t>: tem a forma matemática α = α0 / (1 + </a:t>
            </a:r>
            <a:r>
              <a:rPr lang="pt-BR" dirty="0" err="1"/>
              <a:t>kt</a:t>
            </a:r>
            <a:r>
              <a:rPr lang="pt-BR" dirty="0"/>
              <a:t>), onde a0,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 dirty="0"/>
              <a:t>Modificação Adaptativa: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As abordagens anteriores manipulam a taxa de aprendizado global e igualmente para todos os parâmetros. Ajustar a taxa de aprendizado é um processo caro, muito trabalho foi desenvolvido para a criação de métodos que possam ajustar </a:t>
            </a:r>
            <a:r>
              <a:rPr lang="pt-BR" dirty="0" err="1"/>
              <a:t>adaptativamente</a:t>
            </a:r>
            <a:r>
              <a:rPr lang="pt-BR" dirty="0"/>
              <a:t> as taxas de aprendizado, e até fazê-lo por parâmetro. Muitos desses métodos ainda podem exigir outras configurações de </a:t>
            </a:r>
            <a:r>
              <a:rPr lang="pt-BR" dirty="0" err="1"/>
              <a:t>hiperparâmetro</a:t>
            </a:r>
            <a:r>
              <a:rPr lang="pt-BR" dirty="0"/>
              <a:t>, mas o argumento é que eles são bem-comportados para uma faixa mais ampla de valores de </a:t>
            </a:r>
            <a:r>
              <a:rPr lang="pt-BR" dirty="0" err="1"/>
              <a:t>hiperparâmetro</a:t>
            </a:r>
            <a:r>
              <a:rPr lang="pt-BR" dirty="0"/>
              <a:t> do que o ajuste do passo de aprendizado.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nl-BE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825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Exemplo</a:t>
            </a:r>
            <a:r>
              <a:rPr lang="pt-BR" dirty="0" smtClean="0"/>
              <a:t>: https://mybinder.org/v2/gh/zz4fap/t319_aprendizado_de_maquina/main?filepath=notebooks%2Fregression%2Flinear_regression_grid_search.ipynb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6799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Exemplo</a:t>
            </a:r>
            <a:r>
              <a:rPr lang="pt-BR" dirty="0" smtClean="0"/>
              <a:t>: https://mybinder.org/v2/gh/zz4fap/t319_aprendizado_de_maquina/main?filepath=notebooks%2Fregression%2Fgd_versions%2Fstocastic_gradient_descent_with_learning_schedule_and_with_figures.ipynb</a:t>
            </a:r>
          </a:p>
          <a:p>
            <a:endParaRPr lang="pt-BR" sz="1200" baseline="0" dirty="0" smtClean="0"/>
          </a:p>
          <a:p>
            <a:endParaRPr lang="pt-BR" sz="1200" baseline="0" dirty="0" smtClean="0"/>
          </a:p>
          <a:p>
            <a:r>
              <a:rPr lang="pt-BR" sz="1200" baseline="0" dirty="0" smtClean="0"/>
              <a:t>Os </a:t>
            </a:r>
            <a:r>
              <a:rPr lang="pt-BR" sz="1200" baseline="0" dirty="0"/>
              <a:t>passos começam com grandes valores (o que ajuda a progredir rapidamente e a escapar de mínimos </a:t>
            </a:r>
            <a:r>
              <a:rPr lang="pt-BR" sz="1200" baseline="0" dirty="0" smtClean="0"/>
              <a:t>locais, casos em que a superfície de erro seja bastante irregular) </a:t>
            </a:r>
            <a:r>
              <a:rPr lang="pt-BR" sz="1200" baseline="0" dirty="0"/>
              <a:t>e depois diminuem cada vez mais, permitindo que o algoritmo se estabilize no mínimo global.</a:t>
            </a:r>
          </a:p>
          <a:p>
            <a:endParaRPr lang="pt-BR" sz="1200" baseline="0" dirty="0"/>
          </a:p>
          <a:p>
            <a:r>
              <a:rPr lang="pt-BR" dirty="0"/>
              <a:t>Se a taxa de aprendizagem for reduzida muito rapidamente, o algoritmo poderá ficar preso no mínimo local ou até ficar</a:t>
            </a:r>
            <a:r>
              <a:rPr lang="pt-BR" baseline="0" dirty="0"/>
              <a:t> travado antes de chegar ao mínimo</a:t>
            </a:r>
            <a:r>
              <a:rPr lang="pt-BR" dirty="0"/>
              <a:t>. Se a taxa de aprendizado for reduzida muito lentamente, o algoritmo poderá oscilar ao</a:t>
            </a:r>
            <a:r>
              <a:rPr lang="pt-BR" baseline="0" dirty="0"/>
              <a:t> redor do</a:t>
            </a:r>
            <a:r>
              <a:rPr lang="pt-BR" dirty="0"/>
              <a:t> mínimo por um longo tempo e acabar com uma solução não ótima (</a:t>
            </a:r>
            <a:r>
              <a:rPr lang="pt-BR" dirty="0" err="1"/>
              <a:t>sub-ótima</a:t>
            </a:r>
            <a:r>
              <a:rPr lang="pt-BR" dirty="0"/>
              <a:t>) caso o treinamento se encerre muito cedo.</a:t>
            </a:r>
          </a:p>
          <a:p>
            <a:endParaRPr lang="pt-BR" dirty="0"/>
          </a:p>
          <a:p>
            <a:r>
              <a:rPr lang="pt-BR" b="1" dirty="0"/>
              <a:t>Alguns tipos de esquema para ajuste do passo de aprendizagem são: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por etapas ou degraus</a:t>
            </a:r>
            <a:r>
              <a:rPr lang="pt-BR" dirty="0"/>
              <a:t>: reduz a taxa de aprendizado de algum fator a cada número pré-definido de iterações ou épocas. Os valores típicos são utilizados para reduzir a taxa de aprendizado pela metade a cada número pré-definido de épocas. Esses números dependem muito do tipo de problema e do modelo. Uma heurística que você pode ver na prática é observar o erro de validação durante o treinamento com uma taxa de aprendizado fixa e reduzir a taxa de aprendizado em uma constante (por exemplo, 0,5) sempre que o erro de validação parar de decrescer.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exponencial</a:t>
            </a:r>
            <a:r>
              <a:rPr lang="pt-BR" dirty="0"/>
              <a:t>: tem a forma matemática α = α0 e^(-</a:t>
            </a:r>
            <a:r>
              <a:rPr lang="pt-BR" dirty="0" err="1"/>
              <a:t>kt</a:t>
            </a:r>
            <a:r>
              <a:rPr lang="pt-BR" dirty="0"/>
              <a:t>), onde α0,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 (mas você também pode usar o número de épocas).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temporal</a:t>
            </a:r>
            <a:r>
              <a:rPr lang="pt-BR" dirty="0"/>
              <a:t>: tem a forma matemática α = α0 / (1 + </a:t>
            </a:r>
            <a:r>
              <a:rPr lang="pt-BR" dirty="0" err="1"/>
              <a:t>kt</a:t>
            </a:r>
            <a:r>
              <a:rPr lang="pt-BR" dirty="0"/>
              <a:t>), onde a0,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 dirty="0"/>
              <a:t>Exemplo</a:t>
            </a:r>
            <a:r>
              <a:rPr lang="pt-BR" dirty="0"/>
              <a:t>: stocastic_gradient_descent_with_learning_schedule_and_with_figures.ipynb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400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método do momentum reduz o risco do</a:t>
            </a:r>
            <a:r>
              <a:rPr lang="pt-BR" baseline="0" dirty="0" smtClean="0"/>
              <a:t> algoritmo</a:t>
            </a:r>
            <a:r>
              <a:rPr lang="pt-BR" dirty="0" smtClean="0"/>
              <a:t> ficar preso em um mínimo local, bem como acelera a convergência consideravelmente em casos onde o </a:t>
            </a:r>
            <a:r>
              <a:rPr lang="pt-BR" baseline="0" dirty="0" smtClean="0"/>
              <a:t>algoritmo</a:t>
            </a:r>
            <a:r>
              <a:rPr lang="pt-BR" dirty="0" smtClean="0"/>
              <a:t>, de outra forma, ziguezaguearia fortemente.</a:t>
            </a:r>
          </a:p>
          <a:p>
            <a:endParaRPr lang="pt-B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O termo momentum aumenta para dimensões cujos gradientes apontam nas mesmas direções e reduz atualizações para dimensões cujos gradientes mudam de direção. Como resultado, temos convergência mais rápida e oscilação reduzida.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527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dirty="0" smtClean="0"/>
                  <a:t>O termo momentum aumenta para dimensões cujos gradientes apontam nas mesmas direções e reduz atualizações para dimensões cujos gradientes mudam de direção. </a:t>
                </a:r>
                <a:r>
                  <a:rPr lang="pt-BR" smtClean="0"/>
                  <a:t>Como resultado, temos convergência mais rápida e oscilação reduzida.</a:t>
                </a: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dirty="0" smtClean="0"/>
                  <a:t>Com</a:t>
                </a:r>
                <a:r>
                  <a:rPr lang="pt-BR" baseline="0" dirty="0" smtClean="0"/>
                  <a:t> o gradiente descendente estocástico</a:t>
                </a:r>
                <a:r>
                  <a:rPr lang="pt-BR" dirty="0" smtClean="0"/>
                  <a:t>, nós não calculamos o</a:t>
                </a:r>
                <a:r>
                  <a:rPr lang="pt-BR" baseline="0" dirty="0" smtClean="0"/>
                  <a:t> gradiente </a:t>
                </a:r>
                <a:r>
                  <a:rPr lang="pt-BR" dirty="0" smtClean="0"/>
                  <a:t>exato de nossa função de perda/custo/erro. Em vez disso, estamos estimando o gradiente com apenas</a:t>
                </a:r>
                <a:r>
                  <a:rPr lang="pt-BR" baseline="0" dirty="0" smtClean="0"/>
                  <a:t> um exemplo ou </a:t>
                </a:r>
                <a:r>
                  <a:rPr lang="pt-BR" dirty="0" smtClean="0"/>
                  <a:t>em um pequeno lote quando consideramos o mini-batch. Essa</a:t>
                </a:r>
                <a:r>
                  <a:rPr lang="pt-BR" baseline="0" dirty="0" smtClean="0"/>
                  <a:t> aproximação/estimação do gradiente </a:t>
                </a:r>
                <a:r>
                  <a:rPr lang="pt-BR" dirty="0" smtClean="0"/>
                  <a:t>significa que nem sempre estamos indo na direção ideal, porque as derivadas parciais são "barulhentas". Exatamente como</a:t>
                </a:r>
                <a:r>
                  <a:rPr lang="pt-BR" baseline="0" dirty="0" smtClean="0"/>
                  <a:t> na figura acima.</a:t>
                </a:r>
                <a:r>
                  <a:rPr lang="pt-BR" dirty="0" smtClean="0"/>
                  <a:t> Portanto, uma média exponencialmente ponderada pode nos fornecer uma estimativa melhor, que está mais próxima da derivada parcial real do que nossos cálculos ruidosos. Esta é uma das razões pelas quais o momentum pode funcionar melhor do que o SGD clássico ou o GD em Mini-batch.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dirty="0" smtClean="0"/>
                  <a:t>O momentum pode suavizar a progressão do algoritmo de aprendizagem que, por sua vez, pode acelerar o processo de treinamento.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pt-B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b="1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</a:t>
                </a:r>
                <a:r>
                  <a:rPr lang="pt-BR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.:</a:t>
                </a:r>
                <a:endParaRPr lang="pt-B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pt-BR" dirty="0" smtClean="0"/>
                  <a:t> é inicializado</a:t>
                </a:r>
                <a:r>
                  <a:rPr lang="pt-BR" baseline="0" dirty="0" smtClean="0"/>
                  <a:t> com </a:t>
                </a:r>
                <a:r>
                  <a:rPr lang="pt-BR" b="1" baseline="0" dirty="0" smtClean="0"/>
                  <a:t>0</a:t>
                </a:r>
                <a:r>
                  <a:rPr lang="pt-BR" b="0" i="0" baseline="0" dirty="0" smtClean="0"/>
                  <a:t> (i.e., vetor nulo).</a:t>
                </a:r>
                <a:endParaRPr lang="pt-BR" b="0" i="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Os valores comuns de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pt-BR" dirty="0" smtClean="0"/>
                  <a:t> usados na prática incluem .5, .9 e .99. Assim como a taxa de aprendizado,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pt-BR" dirty="0" smtClean="0"/>
                  <a:t> também pode ser adaptado ao longo do tempo.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b="1" dirty="0" smtClean="0"/>
                  <a:t>Referência</a:t>
                </a:r>
                <a:r>
                  <a:rPr lang="pt-BR" dirty="0" smtClean="0"/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dirty="0" smtClean="0">
                    <a:hlinkClick r:id="rId3"/>
                  </a:rPr>
                  <a:t>https://cs231n.github.io/neural-networks-3/#sgd</a:t>
                </a:r>
                <a:endParaRPr lang="pt-BR" dirty="0" smtClean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dirty="0" smtClean="0"/>
                  <a:t>Com</a:t>
                </a:r>
                <a:r>
                  <a:rPr lang="pt-BR" baseline="0" dirty="0" smtClean="0"/>
                  <a:t> o gradiente descendente estocástico</a:t>
                </a:r>
                <a:r>
                  <a:rPr lang="pt-BR" dirty="0" smtClean="0"/>
                  <a:t>, nós não calculamos o</a:t>
                </a:r>
                <a:r>
                  <a:rPr lang="pt-BR" baseline="0" dirty="0" smtClean="0"/>
                  <a:t> gradiente </a:t>
                </a:r>
                <a:r>
                  <a:rPr lang="pt-BR" dirty="0" smtClean="0"/>
                  <a:t>exato de nossa função de perda/custo/erro. Em vez disso, estamos estimando o gradiente com apenas</a:t>
                </a:r>
                <a:r>
                  <a:rPr lang="pt-BR" baseline="0" dirty="0" smtClean="0"/>
                  <a:t> um exemplo ou </a:t>
                </a:r>
                <a:r>
                  <a:rPr lang="pt-BR" dirty="0" smtClean="0"/>
                  <a:t>em um pequeno lote quando consideramos o mini-batch. Essa</a:t>
                </a:r>
                <a:r>
                  <a:rPr lang="pt-BR" baseline="0" dirty="0" smtClean="0"/>
                  <a:t> aproximação/estimação do gradiente </a:t>
                </a:r>
                <a:r>
                  <a:rPr lang="pt-BR" dirty="0" smtClean="0"/>
                  <a:t>significa que nem sempre estamos indo na direção ideal, porque as derivadas parciais são "barulhentas". Exatamente como</a:t>
                </a:r>
                <a:r>
                  <a:rPr lang="pt-BR" baseline="0" dirty="0" smtClean="0"/>
                  <a:t> na figura acima.</a:t>
                </a:r>
                <a:r>
                  <a:rPr lang="pt-BR" dirty="0" smtClean="0"/>
                  <a:t> Portanto, uma média exponencialmente ponderada pode nos fornecer uma estimativa melhor, que está mais próxima da derivada parcial real do que nossos cálculos ruidosos. Esta é uma das razões pelas quais o momentum pode funcionar melhor do que o SGD clássico ou o GD em Mini-batch.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dirty="0" smtClean="0"/>
                  <a:t>O momentum pode suavizar a progressão do algoritmo de aprendizagem que, por sua vez, pode acelerar o processo de treinamento.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pt-B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pt-BR" b="1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OBS</a:t>
                </a:r>
                <a:r>
                  <a:rPr lang="pt-BR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.:</a:t>
                </a:r>
                <a:endParaRPr lang="pt-B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l-G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𝜈</a:t>
                </a:r>
                <a:r>
                  <a:rPr lang="pt-BR" dirty="0" smtClean="0"/>
                  <a:t> é inicializado</a:t>
                </a:r>
                <a:r>
                  <a:rPr lang="pt-BR" baseline="0" dirty="0" smtClean="0"/>
                  <a:t> com </a:t>
                </a:r>
                <a:r>
                  <a:rPr lang="pt-BR" b="1" baseline="0" dirty="0" smtClean="0"/>
                  <a:t>0</a:t>
                </a:r>
                <a:r>
                  <a:rPr lang="pt-BR" b="0" i="0" baseline="0" dirty="0" smtClean="0"/>
                  <a:t> (i.e., vetor nulo).</a:t>
                </a:r>
                <a:endParaRPr lang="pt-BR" b="0" i="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Os valores comuns de  </a:t>
                </a:r>
                <a:r>
                  <a:rPr lang="el-G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pt-BR" dirty="0" smtClean="0"/>
                  <a:t> </a:t>
                </a:r>
                <a:r>
                  <a:rPr lang="pt-BR" dirty="0" smtClean="0"/>
                  <a:t>usados na prática incluem .5, .9 e .99. Assim como a taxa de aprendizado, </a:t>
                </a:r>
                <a:r>
                  <a:rPr lang="el-G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pt-BR" dirty="0" smtClean="0"/>
                  <a:t> também pode ser adaptado ao longo do tempo.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b="1" dirty="0" smtClean="0"/>
                  <a:t>Referência</a:t>
                </a:r>
                <a:r>
                  <a:rPr lang="pt-BR" dirty="0" smtClean="0"/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dirty="0" smtClean="0">
                    <a:hlinkClick r:id="rId4"/>
                  </a:rPr>
                  <a:t>https://cs231n.github.io/neural-networks-3/#sgd</a:t>
                </a:r>
                <a:endParaRPr lang="pt-BR" dirty="0" smtClean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9217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Exemplo</a:t>
            </a:r>
            <a:r>
              <a:rPr lang="pt-BR" dirty="0" smtClean="0"/>
              <a:t>: https://mybinder.org/v2/gh/zz4fap/t319_aprendizado_de_maquina/main?filepath=notebooks%2Fregression%2Fgd_versions%2Fstocastic_gradient_descent_with_momentum.ipynb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6236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maneira pela qual a taxa de aprendizado muda com o tempo (iteração/época) é chamada de cronograma/programa da taxa de aprendizado ou decaimento da taxa de aprendizado.</a:t>
            </a:r>
          </a:p>
          <a:p>
            <a:endParaRPr lang="pt-BR" dirty="0"/>
          </a:p>
          <a:p>
            <a:r>
              <a:rPr lang="pt-BR" b="1" dirty="0"/>
              <a:t>Alguns tipos de esquema para ajuste do passo de aprendizagem são: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por etapas ou degraus</a:t>
            </a:r>
            <a:r>
              <a:rPr lang="pt-BR" dirty="0"/>
              <a:t>: reduz a taxa de aprendizado de algum fator a cada número pré-definido de iterações ou épocas. Os valores típicos são utilizados para reduzir a taxa de aprendizado pela metade a cada número pré-definido de épocas. Esses números dependem muito do tipo de problema e do modelo. Uma heurística que você pode ver na prática é observar o erro de validação durante o treinamento com uma taxa de aprendizado fixa e reduzir a taxa de aprendizado em uma constante (por exemplo, 0,5) sempre que o erro de validação parar de decrescer.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exponencial</a:t>
            </a:r>
            <a:r>
              <a:rPr lang="pt-BR" dirty="0"/>
              <a:t>: tem a forma matemática α = α0 e^(-</a:t>
            </a:r>
            <a:r>
              <a:rPr lang="pt-BR" dirty="0" err="1"/>
              <a:t>kt</a:t>
            </a:r>
            <a:r>
              <a:rPr lang="pt-BR" dirty="0"/>
              <a:t>), onde α0,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 (mas você também pode usar o número de épocas).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Decaimento temporal</a:t>
            </a:r>
            <a:r>
              <a:rPr lang="pt-BR" dirty="0"/>
              <a:t>: tem a forma matemática α = α0 / (1 + </a:t>
            </a:r>
            <a:r>
              <a:rPr lang="pt-BR" dirty="0" err="1"/>
              <a:t>kt</a:t>
            </a:r>
            <a:r>
              <a:rPr lang="pt-BR" dirty="0"/>
              <a:t>), onde a0, k são </a:t>
            </a:r>
            <a:r>
              <a:rPr lang="pt-BR" dirty="0" err="1"/>
              <a:t>hiperparâmetros</a:t>
            </a:r>
            <a:r>
              <a:rPr lang="pt-BR" dirty="0"/>
              <a:t> e t é o número da iteração.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 dirty="0"/>
              <a:t>Modificação Adaptativa: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As abordagens anteriores manipulam a taxa de aprendizado global e igualmente para todos os parâmetros. Ajustar a taxa de aprendizado é um processo caro, muito trabalho foi desenvolvido para a criação de métodos que possam ajustar </a:t>
            </a:r>
            <a:r>
              <a:rPr lang="pt-BR" dirty="0" err="1"/>
              <a:t>adaptativamente</a:t>
            </a:r>
            <a:r>
              <a:rPr lang="pt-BR" dirty="0"/>
              <a:t> as taxas de aprendizado, e até fazê-lo por parâmetro. Muitos desses métodos ainda podem exigir outras configurações de </a:t>
            </a:r>
            <a:r>
              <a:rPr lang="pt-BR" dirty="0" err="1"/>
              <a:t>hiperparâmetro</a:t>
            </a:r>
            <a:r>
              <a:rPr lang="pt-BR" dirty="0"/>
              <a:t>, mas o argumento é que eles são bem-comportados para uma faixa mais ampla de valores de </a:t>
            </a:r>
            <a:r>
              <a:rPr lang="pt-BR" dirty="0" err="1"/>
              <a:t>hiperparâmetro</a:t>
            </a:r>
            <a:r>
              <a:rPr lang="pt-BR" dirty="0"/>
              <a:t> do que o ajuste do passo de aprendizado.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nl-BE" b="1" u="none" dirty="0" smtClean="0"/>
              <a:t>Referências</a:t>
            </a:r>
            <a:r>
              <a:rPr lang="nl-BE" u="none" dirty="0" smtClean="0"/>
              <a:t>:</a:t>
            </a:r>
          </a:p>
          <a:p>
            <a:r>
              <a:rPr lang="nl-BE" u="none" dirty="0" smtClean="0"/>
              <a:t>[1] https://machinelearningmastery.com/learning-rate-for-deep-learning-neural-networks/</a:t>
            </a:r>
          </a:p>
          <a:p>
            <a:r>
              <a:rPr lang="nl-BE" u="none" dirty="0" smtClean="0"/>
              <a:t>[2] https://ruder.io/optimizing-gradient-descent/</a:t>
            </a:r>
          </a:p>
          <a:p>
            <a:r>
              <a:rPr lang="nl-BE" u="none" dirty="0" smtClean="0"/>
              <a:t>[3] https://towardsdatascience.com/stochastic-gradient-descent-with-momentum-a84097641a5d</a:t>
            </a:r>
            <a:endParaRPr lang="nl-B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4983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Exemplo</a:t>
            </a:r>
            <a:r>
              <a:rPr lang="pt-BR" dirty="0" smtClean="0"/>
              <a:t>: https://mybinder.org/v2/gh/zz4fap/t319_aprendizado_de_maquina/main?filepath=notebooks%2Fregression%2Fgd_versions%2FSGD_with_scikit_learn_lib.ipynb</a:t>
            </a:r>
          </a:p>
          <a:p>
            <a:endParaRPr lang="pt-BR" dirty="0" smtClean="0"/>
          </a:p>
          <a:p>
            <a:r>
              <a:rPr lang="pt-BR" dirty="0" smtClean="0"/>
              <a:t>Para </a:t>
            </a:r>
            <a:r>
              <a:rPr lang="pt-BR" dirty="0"/>
              <a:t>executar a regressão linear usando o SGD com o Scikit-Learn, você pode usar a classe SGDRegressor, cujo padrão é otimizar a função de custo do erro ao quadrado. O código a seguir executa 50 épocas, começando com uma taxa de aprendizado de 0,1 (eta0 = 0,1), usando o cronograma de aprendizado padrão (diferente do anterior) e não usa nenhuma regularização (penalidade = Nenhuma;</a:t>
            </a:r>
          </a:p>
          <a:p>
            <a:endParaRPr lang="pt-BR" dirty="0"/>
          </a:p>
          <a:p>
            <a:r>
              <a:rPr lang="pt-BR" dirty="0"/>
              <a:t>Informação retirada da documentação da classe </a:t>
            </a:r>
            <a:r>
              <a:rPr lang="pt-BR" dirty="0" err="1"/>
              <a:t>SGDRegressor</a:t>
            </a:r>
            <a:r>
              <a:rPr lang="pt-BR" dirty="0"/>
              <a:t> (https://scikit-learn.org/stable/modules/generated/sklearn.linear_model.SGDRegressor.html): </a:t>
            </a:r>
          </a:p>
          <a:p>
            <a:endParaRPr lang="pt-BR" dirty="0"/>
          </a:p>
          <a:p>
            <a:r>
              <a:rPr lang="pt-BR" b="1" dirty="0" err="1"/>
              <a:t>learning_rate</a:t>
            </a:r>
            <a:r>
              <a:rPr lang="pt-BR" dirty="0"/>
              <a:t>:</a:t>
            </a:r>
            <a:r>
              <a:rPr lang="pt-BR" baseline="0" dirty="0"/>
              <a:t> </a:t>
            </a:r>
            <a:r>
              <a:rPr lang="pt-BR" dirty="0" err="1"/>
              <a:t>string</a:t>
            </a:r>
            <a:r>
              <a:rPr lang="pt-BR" dirty="0"/>
              <a:t>, default=’</a:t>
            </a:r>
            <a:r>
              <a:rPr lang="pt-BR" dirty="0" err="1"/>
              <a:t>invscaling</a:t>
            </a:r>
            <a:r>
              <a:rPr lang="pt-BR" dirty="0"/>
              <a:t>’</a:t>
            </a:r>
          </a:p>
          <a:p>
            <a:r>
              <a:rPr lang="pt-BR" dirty="0"/>
              <a:t>‘</a:t>
            </a:r>
            <a:r>
              <a:rPr lang="pt-BR" dirty="0" err="1"/>
              <a:t>invscaling</a:t>
            </a:r>
            <a:r>
              <a:rPr lang="pt-BR" dirty="0"/>
              <a:t>’: [default]</a:t>
            </a:r>
          </a:p>
          <a:p>
            <a:r>
              <a:rPr lang="pt-BR" dirty="0"/>
              <a:t>	</a:t>
            </a:r>
            <a:r>
              <a:rPr lang="pt-BR" dirty="0" err="1"/>
              <a:t>eta</a:t>
            </a:r>
            <a:r>
              <a:rPr lang="pt-BR" dirty="0"/>
              <a:t> = eta0 / </a:t>
            </a:r>
            <a:r>
              <a:rPr lang="pt-BR" dirty="0" err="1"/>
              <a:t>pow</a:t>
            </a:r>
            <a:r>
              <a:rPr lang="pt-BR" dirty="0"/>
              <a:t>(t, </a:t>
            </a:r>
            <a:r>
              <a:rPr lang="pt-BR" dirty="0" err="1"/>
              <a:t>power_t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en-US" b="1" dirty="0" err="1"/>
              <a:t>power_t</a:t>
            </a:r>
            <a:r>
              <a:rPr lang="en-US" dirty="0"/>
              <a:t>: double, default=0.25</a:t>
            </a:r>
          </a:p>
          <a:p>
            <a:r>
              <a:rPr lang="en-US" dirty="0"/>
              <a:t>The exponent for inverse scaling learning rate.</a:t>
            </a:r>
            <a:endParaRPr lang="pt-BR" dirty="0"/>
          </a:p>
          <a:p>
            <a:endParaRPr lang="pt-BR" dirty="0"/>
          </a:p>
          <a:p>
            <a:r>
              <a:rPr lang="en-US" b="1" dirty="0"/>
              <a:t>eta0</a:t>
            </a:r>
            <a:r>
              <a:rPr lang="en-US" b="0" dirty="0"/>
              <a:t>:</a:t>
            </a:r>
            <a:r>
              <a:rPr lang="en-US" dirty="0"/>
              <a:t> double, default=0.01</a:t>
            </a:r>
          </a:p>
          <a:p>
            <a:r>
              <a:rPr lang="en-US" dirty="0"/>
              <a:t>The initial learning rate for the ‘constant’, ‘</a:t>
            </a:r>
            <a:r>
              <a:rPr lang="en-US" dirty="0" err="1"/>
              <a:t>invscaling</a:t>
            </a:r>
            <a:r>
              <a:rPr lang="en-US" dirty="0"/>
              <a:t>’ or ‘adaptive’ schedules. The default value is 0.01.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5457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COLAB: https://colab.research.google.com/github/zz4fap/t319_aprendizado_de_maquina/blob/main/labs/Laboratorio4.ipynb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BINDER: https://mybinder.org/v2/gh/zz4fap/t319_aprendizado_de_maquina/main?filepath=labs%2FLaboratorio4.ipynb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5507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493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Exemplo</a:t>
            </a:r>
            <a:r>
              <a:rPr lang="pt-BR" dirty="0" smtClean="0"/>
              <a:t>: https://mybinder.org/v2/gh/zz4fap/t319_aprendizado_de_maquina/main?filepath=notebooks%2Fregression%2Flinear_regression_selecting_the_learning_rate.ipynb</a:t>
            </a:r>
          </a:p>
          <a:p>
            <a:endParaRPr lang="pt-BR" dirty="0" smtClean="0"/>
          </a:p>
          <a:p>
            <a:r>
              <a:rPr lang="pt-BR" dirty="0" smtClean="0"/>
              <a:t>Se </a:t>
            </a:r>
            <a:r>
              <a:rPr lang="pt-BR" dirty="0"/>
              <a:t>o</a:t>
            </a:r>
            <a:r>
              <a:rPr lang="pt-BR" baseline="0" dirty="0"/>
              <a:t> passo</a:t>
            </a:r>
            <a:r>
              <a:rPr lang="pt-BR" dirty="0"/>
              <a:t> de aprendizagem for muito pequeno, o algoritmo precisará passar por muitas iterações para convergir, o que levará muito tempo.</a:t>
            </a:r>
          </a:p>
          <a:p>
            <a:endParaRPr lang="pt-BR" dirty="0"/>
          </a:p>
          <a:p>
            <a:r>
              <a:rPr lang="pt-BR" dirty="0"/>
              <a:t>Por outro lado, se ele</a:t>
            </a:r>
            <a:r>
              <a:rPr lang="pt-BR" baseline="0" dirty="0"/>
              <a:t> </a:t>
            </a:r>
            <a:r>
              <a:rPr lang="pt-BR" dirty="0"/>
              <a:t>for muito grande, você pode pular o vale e acabar do outro lado, possivelmente até mais alto do que antes. Isso pode fazer o algoritmo divergir, com valores cada vez maiores, falhando em encontrar uma boa solução.</a:t>
            </a:r>
          </a:p>
          <a:p>
            <a:endParaRPr lang="pt-BR" dirty="0"/>
          </a:p>
          <a:p>
            <a:r>
              <a:rPr lang="pt-BR" dirty="0"/>
              <a:t>Assim, o</a:t>
            </a:r>
            <a:r>
              <a:rPr lang="pt-BR" baseline="0" dirty="0"/>
              <a:t> passo </a:t>
            </a:r>
            <a:r>
              <a:rPr lang="pt-BR" dirty="0"/>
              <a:t>de aprendizagem deve ser experimentado/explorado para encontrar o melhor valor que acelere a descida do gradiente.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000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471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5109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termo momentum aumenta para dimensões cujos gradientes apontam nas mesmas direções e reduz atualizações para dimensões cujos gradientes mudam de direção. Como resultado, temos convergência mais rápida e oscilação reduzida.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667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Enquanto </a:t>
            </a:r>
            <a:r>
              <a:rPr lang="pt-BR" dirty="0" smtClean="0"/>
              <a:t>o</a:t>
            </a:r>
            <a:r>
              <a:rPr lang="pt-BR" baseline="0" dirty="0" smtClean="0"/>
              <a:t> sentido e a </a:t>
            </a:r>
            <a:r>
              <a:rPr lang="pt-BR" dirty="0" smtClean="0"/>
              <a:t>direção são determinados pelo</a:t>
            </a:r>
            <a:r>
              <a:rPr lang="pt-BR" baseline="0" dirty="0" smtClean="0"/>
              <a:t> vetor</a:t>
            </a:r>
            <a:r>
              <a:rPr lang="pt-BR" dirty="0" smtClean="0"/>
              <a:t> </a:t>
            </a:r>
            <a:r>
              <a:rPr lang="pt-BR" dirty="0"/>
              <a:t>gradiente da função de erro, a taxa de aprendizado determina o quão grande um passo é dado nessa direção.</a:t>
            </a:r>
          </a:p>
          <a:p>
            <a:endParaRPr lang="pt-BR" dirty="0"/>
          </a:p>
          <a:p>
            <a:r>
              <a:rPr lang="pt-BR" dirty="0"/>
              <a:t>Se o</a:t>
            </a:r>
            <a:r>
              <a:rPr lang="pt-BR" baseline="0" dirty="0"/>
              <a:t> passo</a:t>
            </a:r>
            <a:r>
              <a:rPr lang="pt-BR" dirty="0"/>
              <a:t> de aprendizagem for muito pequeno, o algoritmo precisará passar por muitas iterações para convergir, o que levará muito tempo.</a:t>
            </a:r>
          </a:p>
          <a:p>
            <a:endParaRPr lang="pt-BR" dirty="0"/>
          </a:p>
          <a:p>
            <a:r>
              <a:rPr lang="pt-BR" dirty="0"/>
              <a:t>Por outro lado, se ele</a:t>
            </a:r>
            <a:r>
              <a:rPr lang="pt-BR" baseline="0" dirty="0"/>
              <a:t> </a:t>
            </a:r>
            <a:r>
              <a:rPr lang="pt-BR" dirty="0"/>
              <a:t>for muito grande, você pode pular o vale e acabar do outro lado, possivelmente até mais alto do que antes. Isso pode fazer o algoritmo divergir, com valores cada vez maiores, falhando em encontrar uma boa solução.</a:t>
            </a:r>
          </a:p>
          <a:p>
            <a:endParaRPr lang="pt-BR" dirty="0"/>
          </a:p>
          <a:p>
            <a:r>
              <a:rPr lang="pt-BR" dirty="0"/>
              <a:t>Assim, o</a:t>
            </a:r>
            <a:r>
              <a:rPr lang="pt-BR" baseline="0" dirty="0"/>
              <a:t> passo </a:t>
            </a:r>
            <a:r>
              <a:rPr lang="pt-BR" dirty="0"/>
              <a:t>de aprendizagem deve ser experimentado/explorado para encontrar o melhor valor que acelere a descida do gradiente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Ao usar grandes valores para o passo de aprendizagem, é possível encontrar um ciclo de feedback positivo no qual grandes valores induzem grandes gradientes que, então, induzem uma grande atualização dos pesos. Se essas atualizações aumentarem consistentemente o tamanho dos pesos, então [os pesos] se afastam rapidamente do</a:t>
            </a:r>
            <a:r>
              <a:rPr lang="pt-BR" baseline="0" dirty="0" smtClean="0"/>
              <a:t> ponto de mínimo </a:t>
            </a:r>
            <a:r>
              <a:rPr lang="pt-BR" dirty="0" smtClean="0"/>
              <a:t>até que ocorra o estouro da precisão numérica.</a:t>
            </a:r>
          </a:p>
          <a:p>
            <a:endParaRPr lang="pt-B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Uma boa intuição para se ter em mente é que, com uma alta taxa de aprendizado o vetor de pesos “oscila” ou “pula” caoticamente, incapaz de convergir para áreas mais profundas, porém mais estreitas, da superfície de erro.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5659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Se o</a:t>
            </a:r>
            <a:r>
              <a:rPr lang="pt-BR" sz="1200" baseline="0" dirty="0"/>
              <a:t> passo</a:t>
            </a:r>
            <a:r>
              <a:rPr lang="pt-BR" sz="1200" dirty="0"/>
              <a:t> de aprendizagem for muito pequeno, o algoritmo precisará passar por muitas iterações para convergir, o que levará muito tempo.</a:t>
            </a:r>
          </a:p>
          <a:p>
            <a:endParaRPr lang="pt-BR" sz="1200" dirty="0"/>
          </a:p>
          <a:p>
            <a:r>
              <a:rPr lang="pt-BR" sz="1200" dirty="0"/>
              <a:t>Por outro lado, se ele</a:t>
            </a:r>
            <a:r>
              <a:rPr lang="pt-BR" sz="1200" baseline="0" dirty="0"/>
              <a:t> </a:t>
            </a:r>
            <a:r>
              <a:rPr lang="pt-BR" sz="1200" dirty="0"/>
              <a:t>for muito grande, você pode pular o vale e acabar do outro lado, possivelmente até mais alto do que antes. Isso pode fazer o algoritmo divergir, com valores cada vez maiores, falhando em encontrar uma boa solução.</a:t>
            </a:r>
          </a:p>
          <a:p>
            <a:endParaRPr lang="pt-BR" sz="1200" dirty="0"/>
          </a:p>
          <a:p>
            <a:r>
              <a:rPr lang="pt-BR" sz="1200" dirty="0"/>
              <a:t>Assim, o</a:t>
            </a:r>
            <a:r>
              <a:rPr lang="pt-BR" sz="1200" baseline="0" dirty="0"/>
              <a:t> passo </a:t>
            </a:r>
            <a:r>
              <a:rPr lang="pt-BR" sz="1200" dirty="0"/>
              <a:t>de aprendizagem deve ser experimentado/explorado para encontrar o melhor valor que acelere a descida do gradiente</a:t>
            </a:r>
            <a:r>
              <a:rPr lang="pt-BR" sz="1200" dirty="0" smtClean="0"/>
              <a:t>.</a:t>
            </a:r>
          </a:p>
          <a:p>
            <a:endParaRPr lang="pt-BR" sz="1200" dirty="0" smtClean="0"/>
          </a:p>
          <a:p>
            <a:r>
              <a:rPr lang="pt-BR" sz="1200" dirty="0" smtClean="0"/>
              <a:t>O momentum adiciona uma fração da atualização de peso anterior a atual. Quando o gradiente continua apontando na mesma direção por atualizações consecutivas, isso aumentará o tamanho dos passos dados em direção ao mínimo.</a:t>
            </a:r>
            <a:r>
              <a:rPr lang="pt-BR" sz="1200" baseline="0" dirty="0" smtClean="0"/>
              <a:t> </a:t>
            </a:r>
            <a:r>
              <a:rPr lang="pt-BR" sz="1200" dirty="0" smtClean="0"/>
              <a:t>Por outro lado, quando o gradiente continua mudando de direção, o momentum suaviza as variações, ou seja, as atualizações.</a:t>
            </a:r>
          </a:p>
          <a:p>
            <a:endParaRPr lang="pt-BR" sz="1200" dirty="0" smtClean="0"/>
          </a:p>
          <a:p>
            <a:r>
              <a:rPr lang="pt-BR" sz="1200" b="1" dirty="0" smtClean="0"/>
              <a:t>OBS</a:t>
            </a:r>
            <a:r>
              <a:rPr lang="pt-BR" sz="1200" dirty="0" smtClean="0"/>
              <a:t>.: Passos largos durante as iterações iniciais e curtos conforme o algoritmo se aproxima do mínimo podem acelerar a convergência.</a:t>
            </a:r>
            <a:r>
              <a:rPr lang="pt-BR" sz="1200" baseline="0" dirty="0" smtClean="0"/>
              <a:t> </a:t>
            </a:r>
            <a:r>
              <a:rPr lang="pt-BR" sz="1200" dirty="0" smtClean="0"/>
              <a:t>Este tipo de abordagem é implementada por </a:t>
            </a:r>
            <a:r>
              <a:rPr lang="pt-BR" sz="1200" b="1" i="1" dirty="0" smtClean="0"/>
              <a:t>esquemas de variação programada</a:t>
            </a:r>
            <a:r>
              <a:rPr lang="pt-BR" sz="1200" dirty="0" smtClean="0"/>
              <a:t> do passo de aprendizagem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/>
              <a:t>Por exemplo: momentum, anelamento, algoritmos de otimização com ajuste adaptativo do passo de aprendizagem (RMSProp, AdaGrad, Adam, etc.).</a:t>
            </a:r>
            <a:endParaRPr lang="nl-BE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88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pt-BR" baseline="0" dirty="0"/>
              <a:t> você consegue debugar/depurar o algoritmo do gradiente descendente quando não é possível se plotar o gráfico de contorno e verificar o caminho seguido pelo algoritmo?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34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Platô</a:t>
            </a:r>
            <a:r>
              <a:rPr lang="pt-BR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terreno elevado e plano.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176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Platô</a:t>
            </a:r>
            <a:r>
              <a:rPr lang="pt-BR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terreno elevado e plano.</a:t>
            </a:r>
            <a:endParaRPr lang="pt-BR" dirty="0"/>
          </a:p>
          <a:p>
            <a:endParaRPr lang="pt-BR" dirty="0"/>
          </a:p>
          <a:p>
            <a:r>
              <a:rPr lang="pt-BR" dirty="0"/>
              <a:t>A Figura acima mostra os dois principais desafios do Gradiente Descente: se a inicialização aleatória iniciar o algoritmo à esquerda, convergirá para um mínimo local, que não é tão bom quanto o mínimo global. Se começar à direita, levará muito tempo para atravessar o platô (gradiente próximo de zero pois</a:t>
            </a:r>
            <a:r>
              <a:rPr lang="pt-BR" baseline="0" dirty="0"/>
              <a:t> a inclinação é próxima de 0 graus)</a:t>
            </a:r>
            <a:r>
              <a:rPr lang="pt-BR" dirty="0"/>
              <a:t> e, se você parar muito cedo, nunca alcançará o mínimo global.</a:t>
            </a:r>
          </a:p>
          <a:p>
            <a:endParaRPr lang="pt-BR" dirty="0"/>
          </a:p>
          <a:p>
            <a:r>
              <a:rPr lang="pt-BR" dirty="0"/>
              <a:t>Outro tipo de terreno irregular é o terreno em forma de sela (de cavalo). Um ponto de sela é o ponto sobre uma superfície no qual a declividade é nula, mas não se trata de um extremo local (máximo ou mínimo). É o ponto sobre uma superfície na qual a elevação é máxima numa direção e mínima na outra direção (por exemplo, na direção perpendicular).</a:t>
            </a:r>
          </a:p>
          <a:p>
            <a:endParaRPr lang="pt-BR" dirty="0"/>
          </a:p>
          <a:p>
            <a:r>
              <a:rPr lang="pt-BR" dirty="0"/>
              <a:t>Dado que o passo</a:t>
            </a:r>
            <a:r>
              <a:rPr lang="pt-BR" baseline="0" dirty="0"/>
              <a:t> de aprendizagem seja grande o suficiente como garantir que o mínimo encontrado é o global e não um mínimo local?</a:t>
            </a:r>
          </a:p>
          <a:p>
            <a:r>
              <a:rPr lang="pt-BR" baseline="0" dirty="0"/>
              <a:t>Muitas vezes o </a:t>
            </a:r>
            <a:r>
              <a:rPr lang="pt-BR" baseline="0" dirty="0" smtClean="0"/>
              <a:t>que </a:t>
            </a:r>
            <a:r>
              <a:rPr lang="pt-BR" baseline="0" dirty="0"/>
              <a:t>se faz é treinar o modelo várias vezes, sempre inicializando os pesos de pontos diferentes, ou seja, aleatoriamente. </a:t>
            </a:r>
            <a:endParaRPr lang="pt-BR" baseline="0" dirty="0" smtClean="0"/>
          </a:p>
          <a:p>
            <a:endParaRPr lang="pt-BR" baseline="0" dirty="0" smtClean="0"/>
          </a:p>
          <a:p>
            <a:r>
              <a:rPr lang="pt-BR" b="1" baseline="0" dirty="0" smtClean="0"/>
              <a:t>Referências</a:t>
            </a:r>
            <a:r>
              <a:rPr lang="pt-BR" baseline="0" dirty="0" smtClean="0"/>
              <a:t>:</a:t>
            </a:r>
          </a:p>
          <a:p>
            <a:r>
              <a:rPr lang="nl-BE" dirty="0" smtClean="0"/>
              <a:t>https://www.offconvex.org/2016/03/22/saddlepoints/</a:t>
            </a:r>
          </a:p>
          <a:p>
            <a:r>
              <a:rPr lang="nl-BE" dirty="0" smtClean="0"/>
              <a:t>https://bair.berkeley.edu/blog/2017/08/31/saddle-efficiency/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2638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COLAB: https://colab.research.google.com/github/zz4fap/t319_aprendizado_de_maquina/blob/main/labs/Laboratorio4.ipynb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992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Um valor muito pequeno pode resultar em um longo processo de treinamento que pode ficar preso.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Um valor muito alto pode resultar na aprendizagem de um conjunto subótimo de pesos rápido demais ou em um processo de treinamento instável.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maneira pela qual a taxa de aprendizado muda com o tempo (iteração/época) é chamada de cronograma/programa da taxa de aprendizado ou decaimento da taxa de aprendizado.</a:t>
            </a:r>
          </a:p>
          <a:p>
            <a:endParaRPr lang="pt-BR" dirty="0" smtClean="0"/>
          </a:p>
          <a:p>
            <a:r>
              <a:rPr lang="pt-BR" b="1" dirty="0" smtClean="0"/>
              <a:t>Alguns tipos de esquema para ajuste do passo de aprendizagem são: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 smtClean="0"/>
              <a:t>Decaimento por etapas ou degraus</a:t>
            </a:r>
            <a:r>
              <a:rPr lang="pt-BR" dirty="0" smtClean="0"/>
              <a:t>: reduz a taxa de aprendizado de algum fator a cada número pré-definido de iterações ou épocas. Os valores típicos são utilizados para reduzir a taxa de aprendizado pela metade a cada número pré-definido de épocas. Esses números dependem muito do tipo de problema e do modelo. Uma heurística que você pode ver na prática é observar o erro de validação durante o treinamento com uma taxa de aprendizado fixa e reduzir a taxa de aprendizado em uma constante (por exemplo, 0,5) sempre que o erro de validação parar de decrescer.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 smtClean="0"/>
              <a:t>Decaimento exponencial</a:t>
            </a:r>
            <a:r>
              <a:rPr lang="pt-BR" dirty="0" smtClean="0"/>
              <a:t>: tem a forma matemática α = α0 e^(-kt), onde α0, k são hiperparâmetros e t é o número da iteração (mas você também pode usar o número de épocas).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 smtClean="0"/>
              <a:t>Decaimento temporal</a:t>
            </a:r>
            <a:r>
              <a:rPr lang="pt-BR" dirty="0" smtClean="0"/>
              <a:t>: tem a forma matemática α = α0 / (1 + kt), onde a0, k são hiperparâmetros e t é o número da iteração.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 dirty="0" smtClean="0"/>
              <a:t>Modificação Adaptativa: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As abordagens anteriores manipulam a taxa de aprendizado global e igualmente para todos os parâmetros. Ajustar a taxa de aprendizado é um processo caro, muito trabalho foi desenvolvido para a criação de métodos que possam ajustar adaptativamente as taxas de aprendizado, e até fazê-lo por parâmetro. Muitos desses métodos ainda podem exigir outras configurações de hiperparâmetro, mas o argumento é que eles são bem-comportados para uma faixa mais ampla de valores de hiperparâmetro do que o ajuste do passo de aprendizado.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 smtClean="0"/>
          </a:p>
          <a:p>
            <a:r>
              <a:rPr lang="nl-BE" b="1" u="none" dirty="0" smtClean="0"/>
              <a:t>Referências:</a:t>
            </a:r>
          </a:p>
          <a:p>
            <a:r>
              <a:rPr lang="nl-BE" u="sng" dirty="0" smtClean="0"/>
              <a:t>[1] https://machinelearningmastery.com/learning-rate-for-deep-learning-neural-networks/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185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27/03/2021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4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notebooks/regression/linear_regression_grid_search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mybinder.org/v2/gh/zz4fap/t319_aprendizado_de_maquina/main?filepath=notebooks/regression/gd_versions/stocastic_gradient_descent_with_learning_schedule_and_with_figures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3" Type="http://schemas.openxmlformats.org/officeDocument/2006/relationships/image" Target="../media/image38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15" Type="http://schemas.openxmlformats.org/officeDocument/2006/relationships/image" Target="../media/image43.png"/><Relationship Id="rId10" Type="http://schemas.openxmlformats.org/officeDocument/2006/relationships/image" Target="../media/image371.png"/><Relationship Id="rId4" Type="http://schemas.openxmlformats.org/officeDocument/2006/relationships/hyperlink" Target="https://mybinder.org/v2/gh/zz4fap/t319_aprendizado_de_maquina/main?filepath=notebooks/regression/gd_versions/stocastic_gradient_descent_with_momentum.ipynb" TargetMode="External"/><Relationship Id="rId9" Type="http://schemas.openxmlformats.org/officeDocument/2006/relationships/image" Target="../media/image100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binder.org/v2/gh/zz4fap/t319_aprendizado_de_maquina/main?filepath=notebooks/regression/gd_versions/SGD_with_scikit_learn_lib.ipynb" TargetMode="Externa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4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png"/><Relationship Id="rId4" Type="http://schemas.openxmlformats.org/officeDocument/2006/relationships/image" Target="../media/image3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4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390.png"/><Relationship Id="rId4" Type="http://schemas.openxmlformats.org/officeDocument/2006/relationships/image" Target="../media/image4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mybinder.org/v2/gh/zz4fap/t319_aprendizado_de_maquina/main?filepath=notebooks/regression/linear_regression_selecting_the_learning_rate.ipynb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4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1270.png"/><Relationship Id="rId7" Type="http://schemas.openxmlformats.org/officeDocument/2006/relationships/image" Target="../media/image1310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Relationship Id="rId9" Type="http://schemas.openxmlformats.org/officeDocument/2006/relationships/image" Target="../media/image13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III)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</a:t>
            </a:r>
            <a:r>
              <a:rPr lang="pt-BR" i="1" dirty="0" smtClean="0"/>
              <a:t>III </a:t>
            </a:r>
            <a:r>
              <a:rPr lang="pt-BR" i="1" dirty="0"/>
              <a:t>(1S2021)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</a:t>
            </a:r>
            <a:r>
              <a:rPr lang="pt-BR" b="1" dirty="0" smtClean="0"/>
              <a:t>número 1 do</a:t>
            </a:r>
            <a:r>
              <a:rPr lang="pt-BR" dirty="0" smtClean="0"/>
              <a:t>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</a:t>
            </a:r>
            <a:r>
              <a:rPr lang="pt-BR" b="1" dirty="0">
                <a:hlinkClick r:id="rId3"/>
              </a:rPr>
              <a:t>4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909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pt-BR" dirty="0"/>
              <a:t>Como configurar o passo de aprendizagem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128"/>
            <a:ext cx="11049000" cy="48319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 smtClean="0"/>
              <a:t>As abordagens abaixo são as mais usadas para se configurar o passo de aprendizagem.</a:t>
            </a:r>
          </a:p>
          <a:p>
            <a:r>
              <a:rPr lang="pt-BR" b="1" dirty="0" smtClean="0"/>
              <a:t>Ajuste manual</a:t>
            </a:r>
            <a:r>
              <a:rPr lang="pt-BR" dirty="0" smtClean="0"/>
              <a:t>: </a:t>
            </a:r>
            <a:r>
              <a:rPr lang="pt-BR" dirty="0"/>
              <a:t>envolve </a:t>
            </a:r>
            <a:r>
              <a:rPr lang="pt-BR" dirty="0" smtClean="0"/>
              <a:t>a escolha de valores através de tentativa e erro.</a:t>
            </a:r>
          </a:p>
          <a:p>
            <a:r>
              <a:rPr lang="pt-BR" b="1" dirty="0" smtClean="0"/>
              <a:t>Redução </a:t>
            </a:r>
            <a:r>
              <a:rPr lang="pt-BR" b="1" dirty="0"/>
              <a:t>programada</a:t>
            </a:r>
            <a:r>
              <a:rPr lang="pt-BR" dirty="0"/>
              <a:t>: variação do passo de aprendizagem ao longo do processo de treinamento. A forma mais simples é diminuir o passo de aprendizagem linearmente de um grande valor inicial para um pequeno valor.</a:t>
            </a:r>
          </a:p>
          <a:p>
            <a:r>
              <a:rPr lang="pt-BR" b="1" dirty="0"/>
              <a:t>Momentum</a:t>
            </a:r>
            <a:r>
              <a:rPr lang="pt-BR" dirty="0"/>
              <a:t>: adiciona </a:t>
            </a:r>
            <a:r>
              <a:rPr lang="pt-BR" dirty="0" smtClean="0"/>
              <a:t>a média </a:t>
            </a:r>
            <a:r>
              <a:rPr lang="pt-BR" dirty="0"/>
              <a:t>do histórico de </a:t>
            </a:r>
            <a:r>
              <a:rPr lang="pt-BR" dirty="0" smtClean="0"/>
              <a:t>atualizações (i.e., o termo momentum) </a:t>
            </a:r>
            <a:r>
              <a:rPr lang="pt-BR" dirty="0"/>
              <a:t>à atualização corrente dos pesos</a:t>
            </a:r>
            <a:r>
              <a:rPr lang="pt-BR" dirty="0" smtClean="0"/>
              <a:t>. O termo momentum</a:t>
            </a:r>
            <a:r>
              <a:rPr lang="pt-BR" dirty="0"/>
              <a:t> </a:t>
            </a:r>
            <a:r>
              <a:rPr lang="pt-BR" dirty="0" smtClean="0"/>
              <a:t>tem </a:t>
            </a:r>
            <a:r>
              <a:rPr lang="pt-BR" dirty="0"/>
              <a:t>o efeito de suavizar o processo de </a:t>
            </a:r>
            <a:r>
              <a:rPr lang="pt-BR" dirty="0" smtClean="0"/>
              <a:t>aprendizado, </a:t>
            </a:r>
            <a:r>
              <a:rPr lang="pt-BR" dirty="0"/>
              <a:t>tornando as atualizações </a:t>
            </a:r>
            <a:r>
              <a:rPr lang="pt-BR" dirty="0" smtClean="0"/>
              <a:t>menos ruidosas.</a:t>
            </a:r>
            <a:endParaRPr lang="pt-BR" dirty="0"/>
          </a:p>
          <a:p>
            <a:r>
              <a:rPr lang="pt-BR" b="1" dirty="0"/>
              <a:t>Variação adaptativa</a:t>
            </a:r>
            <a:r>
              <a:rPr lang="pt-BR" dirty="0"/>
              <a:t>: o algoritmo de aprendizado monitora o desempenho do modelo no conjunto de treinamento e, consequentemente, o passo de aprendizagem pode ser ajustado em resposta ao desempenho</a:t>
            </a:r>
            <a:r>
              <a:rPr lang="pt-BR" dirty="0" smtClean="0"/>
              <a:t>. Pode ajustar os  pesos de cada elemento do vetor gradiente de forma independente. Por exemplo, se o algoritmo ficar preso em um platô, pode-se aumentar o passo.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456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Ajuste </a:t>
            </a:r>
            <a:r>
              <a:rPr lang="pt-BR" dirty="0" smtClean="0"/>
              <a:t>Manual do Passo </a:t>
            </a:r>
            <a:r>
              <a:rPr lang="pt-BR" dirty="0"/>
              <a:t>de </a:t>
            </a:r>
            <a:r>
              <a:rPr lang="pt-BR" dirty="0" smtClean="0"/>
              <a:t>Aprendizagem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5796"/>
                <a:ext cx="11144534" cy="5162203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/>
                <a:r>
                  <a:rPr lang="pt-BR" dirty="0" smtClean="0"/>
                  <a:t>Em </a:t>
                </a:r>
                <a:r>
                  <a:rPr lang="pt-BR" dirty="0"/>
                  <a:t>geral, não é possível </a:t>
                </a:r>
                <a:r>
                  <a:rPr lang="pt-BR" dirty="0" smtClean="0"/>
                  <a:t>se calcular </a:t>
                </a:r>
                <a:r>
                  <a:rPr lang="pt-BR" dirty="0"/>
                  <a:t>a priori </a:t>
                </a:r>
                <a:r>
                  <a:rPr lang="pt-BR" dirty="0" smtClean="0"/>
                  <a:t>o </a:t>
                </a:r>
                <a:r>
                  <a:rPr lang="pt-BR" dirty="0"/>
                  <a:t>melhor </a:t>
                </a:r>
                <a:r>
                  <a:rPr lang="pt-BR" dirty="0" smtClean="0"/>
                  <a:t>passo de aprendizagem.</a:t>
                </a:r>
                <a:endParaRPr lang="pt-BR" dirty="0"/>
              </a:p>
              <a:p>
                <a:pPr algn="just"/>
                <a:r>
                  <a:rPr lang="pt-BR" dirty="0" smtClean="0"/>
                  <a:t>Portanto, uma primeira abordagem para </a:t>
                </a:r>
                <a:r>
                  <a:rPr lang="pt-BR" dirty="0"/>
                  <a:t>se ajustar o passo é através do</a:t>
                </a:r>
                <a:r>
                  <a:rPr lang="pt-BR" b="1" dirty="0"/>
                  <a:t> ajuste manual</a:t>
                </a:r>
                <a:r>
                  <a:rPr lang="pt-BR" dirty="0"/>
                  <a:t>, onde </a:t>
                </a:r>
                <a:r>
                  <a:rPr lang="pt-BR" dirty="0" smtClean="0"/>
                  <a:t>sua configuração é feita </a:t>
                </a:r>
                <a:r>
                  <a:rPr lang="pt-BR" dirty="0"/>
                  <a:t>através de </a:t>
                </a:r>
                <a:r>
                  <a:rPr lang="pt-BR" b="1" i="1" dirty="0"/>
                  <a:t>tentativa e erro </a:t>
                </a:r>
                <a:r>
                  <a:rPr lang="pt-BR" dirty="0" smtClean="0"/>
                  <a:t>(como fizemos antes)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até </a:t>
                </a:r>
                <a:r>
                  <a:rPr lang="pt-BR" dirty="0"/>
                  <a:t>que um passo </a:t>
                </a:r>
                <a:r>
                  <a:rPr lang="pt-BR" dirty="0" smtClean="0"/>
                  <a:t>bom o suficiente seja encontrado.</a:t>
                </a:r>
              </a:p>
              <a:p>
                <a:pPr lvl="1" algn="just">
                  <a:buFont typeface="Wingdings" panose="05000000000000000000" pitchFamily="2" charset="2"/>
                  <a:buChar char="§"/>
                </a:pPr>
                <a:r>
                  <a:rPr lang="pt-BR" sz="2200" dirty="0" smtClean="0"/>
                  <a:t>A </a:t>
                </a:r>
                <a:r>
                  <a:rPr lang="pt-BR" sz="2200" dirty="0"/>
                  <a:t>desvantagem é que isso pode levar muito tempo, imagine um conjunto de treinamento com milhões de exemplos e dezenas ou até mesmo centenas de pesos a serem ajustados e você ter que esperar até que o treinamento </a:t>
                </a:r>
                <a:r>
                  <a:rPr lang="pt-BR" sz="2200" dirty="0" smtClean="0"/>
                  <a:t>termine para saber se um determinado passo é bom o suficiente.</a:t>
                </a:r>
              </a:p>
              <a:p>
                <a:r>
                  <a:rPr lang="pt-BR" dirty="0"/>
                  <a:t>Uma </a:t>
                </a:r>
                <a:r>
                  <a:rPr lang="pt-BR" dirty="0" smtClean="0"/>
                  <a:t>forma alternativa consiste em </a:t>
                </a:r>
                <a:r>
                  <a:rPr lang="pt-BR" dirty="0"/>
                  <a:t>realizar uma análise de sensibilidade </a:t>
                </a:r>
                <a:r>
                  <a:rPr lang="pt-BR" dirty="0" smtClean="0"/>
                  <a:t>do passo de </a:t>
                </a:r>
                <a:r>
                  <a:rPr lang="pt-BR" dirty="0"/>
                  <a:t>aprendizagem para o modelo escolhido, também chamada de </a:t>
                </a:r>
                <a:r>
                  <a:rPr lang="pt-BR" b="1" i="1" dirty="0" smtClean="0"/>
                  <a:t>busca em grade </a:t>
                </a:r>
                <a:r>
                  <a:rPr lang="pt-BR" dirty="0" smtClean="0"/>
                  <a:t>(do Inglês, </a:t>
                </a:r>
                <a:r>
                  <a:rPr lang="pt-BR" b="1" i="1" dirty="0" smtClean="0"/>
                  <a:t>grid search</a:t>
                </a:r>
                <a:r>
                  <a:rPr lang="pt-BR" dirty="0" smtClean="0"/>
                  <a:t>).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Grid search </a:t>
                </a:r>
                <a:r>
                  <a:rPr lang="pt-BR" dirty="0"/>
                  <a:t>é um método de pesquisa exaustiva que faz a busca em um subconjunto do espaço de hiperparâmetros, especificado manualmente, de um algoritmo de aprendizagem</a:t>
                </a:r>
                <a:r>
                  <a:rPr lang="pt-BR" dirty="0" smtClean="0"/>
                  <a:t>.</a:t>
                </a:r>
              </a:p>
              <a:p>
                <a:r>
                  <a:rPr lang="pt-BR" b="1" dirty="0"/>
                  <a:t>Grid </a:t>
                </a:r>
                <a:r>
                  <a:rPr lang="pt-BR" b="1" dirty="0" smtClean="0"/>
                  <a:t>search</a:t>
                </a:r>
                <a:r>
                  <a:rPr lang="pt-BR" dirty="0" smtClean="0"/>
                  <a:t> nos ajuda </a:t>
                </a:r>
                <a:r>
                  <a:rPr lang="pt-BR" dirty="0"/>
                  <a:t>a </a:t>
                </a:r>
                <a:r>
                  <a:rPr lang="pt-BR" dirty="0" smtClean="0"/>
                  <a:t>encontrar uma </a:t>
                </a:r>
                <a:r>
                  <a:rPr lang="pt-BR" dirty="0"/>
                  <a:t>ordem de magnitude onde podem residir </a:t>
                </a:r>
                <a:r>
                  <a:rPr lang="pt-BR" dirty="0" smtClean="0"/>
                  <a:t>bons passos de aprendizagem.</a:t>
                </a:r>
                <a:endParaRPr lang="pt-BR" dirty="0"/>
              </a:p>
              <a:p>
                <a:r>
                  <a:rPr lang="pt-BR" dirty="0" smtClean="0"/>
                  <a:t>Típicamente, uma </a:t>
                </a:r>
                <a:r>
                  <a:rPr lang="pt-BR" b="1" i="1" dirty="0"/>
                  <a:t>busca em grade </a:t>
                </a:r>
                <a:r>
                  <a:rPr lang="pt-BR" dirty="0" smtClean="0"/>
                  <a:t>envolve </a:t>
                </a:r>
                <a:r>
                  <a:rPr lang="pt-BR" dirty="0"/>
                  <a:t>a escolha de valores em uma escala logarítmica, por exemplo,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Depois </a:t>
                </a:r>
                <a:r>
                  <a:rPr lang="pt-BR" dirty="0"/>
                  <a:t>de escolhido, o valor do passo é sempre constante. </a:t>
                </a:r>
              </a:p>
              <a:p>
                <a:pPr marL="457200" lvl="1" indent="0" algn="just">
                  <a:buNone/>
                </a:pPr>
                <a:endParaRPr lang="pt-BR" sz="2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5796"/>
                <a:ext cx="11144534" cy="5162203"/>
              </a:xfrm>
              <a:blipFill rotWithShape="0">
                <a:blip r:embed="rId3"/>
                <a:stretch>
                  <a:fillRect l="-766" t="-2715" r="-8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60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pt-BR" dirty="0" smtClean="0"/>
              <a:t>Exemplo: </a:t>
            </a:r>
            <a:r>
              <a:rPr lang="pt-BR" dirty="0"/>
              <a:t>Ajuste </a:t>
            </a:r>
            <a:r>
              <a:rPr lang="pt-BR" dirty="0" smtClean="0"/>
              <a:t>Manual com Grid Search</a:t>
            </a:r>
            <a:endParaRPr lang="pt-BR" dirty="0"/>
          </a:p>
        </p:txBody>
      </p:sp>
      <p:sp>
        <p:nvSpPr>
          <p:cNvPr id="4" name="Rectangle 3"/>
          <p:cNvSpPr/>
          <p:nvPr/>
        </p:nvSpPr>
        <p:spPr>
          <a:xfrm>
            <a:off x="7475410" y="6457270"/>
            <a:ext cx="4580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hlinkClick r:id="rId3"/>
              </a:rPr>
              <a:t>Exemplo: linear_regression_grid_search.ipynb</a:t>
            </a:r>
            <a:endParaRPr lang="pt-BR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t="9340" r="9643" b="2359"/>
          <a:stretch/>
        </p:blipFill>
        <p:spPr>
          <a:xfrm>
            <a:off x="6325842" y="966156"/>
            <a:ext cx="5458648" cy="2405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t="10420" r="9643" b="2411"/>
          <a:stretch/>
        </p:blipFill>
        <p:spPr>
          <a:xfrm>
            <a:off x="6325842" y="4100358"/>
            <a:ext cx="5458648" cy="23569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0176" y="966156"/>
            <a:ext cx="6096000" cy="58169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Define the number of examples.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1000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Features.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x1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np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random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x2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np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random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Observable function.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y_noisy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x1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x2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np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random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randn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Maximum number of epochs.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maxEpochs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10000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Logarithmic search.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0.0001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0.001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1.0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 </a:t>
            </a:r>
            <a:r>
              <a:rPr lang="pt-BR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range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)):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gd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MyGD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maxEpochs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[-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20.0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20.0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y_noisy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scores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append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score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y_noisy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interations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append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iteration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Fine-tuning the learning rate.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0.3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0.6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0.7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0.8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0.9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 </a:t>
            </a:r>
            <a:r>
              <a:rPr lang="pt-BR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range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)):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gd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MyGD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alphas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maxEpochs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[-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20.0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20.0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y_noisy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scores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append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score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y_noisy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interations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append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gd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iteration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8246221" y="3465107"/>
            <a:ext cx="1966823" cy="510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124144" y="3452407"/>
                <a:ext cx="1866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Ajuste fine em torno do melhor valor de </a:t>
                </a:r>
                <a14:m>
                  <m:oMath xmlns:m="http://schemas.openxmlformats.org/officeDocument/2006/math">
                    <m:r>
                      <a:rPr lang="pt-B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pt-BR" sz="1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144" y="3452407"/>
                <a:ext cx="1866900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47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1137900" cy="1118770"/>
          </a:xfrm>
        </p:spPr>
        <p:txBody>
          <a:bodyPr>
            <a:normAutofit fontScale="90000"/>
          </a:bodyPr>
          <a:lstStyle/>
          <a:p>
            <a:r>
              <a:rPr lang="pt-BR" dirty="0"/>
              <a:t>Ajuste </a:t>
            </a:r>
            <a:r>
              <a:rPr lang="pt-BR" dirty="0" smtClean="0"/>
              <a:t>por </a:t>
            </a:r>
            <a:r>
              <a:rPr lang="pt-BR" dirty="0"/>
              <a:t>Redução </a:t>
            </a:r>
            <a:r>
              <a:rPr lang="pt-BR" dirty="0" smtClean="0"/>
              <a:t>Programada do Passo de Aprendizagem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8288"/>
                <a:ext cx="11137900" cy="53197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Os três </a:t>
                </a:r>
                <a:r>
                  <a:rPr lang="pt-BR" dirty="0"/>
                  <a:t>tipos </a:t>
                </a:r>
                <a:r>
                  <a:rPr lang="pt-BR" dirty="0" smtClean="0"/>
                  <a:t>mais comuns </a:t>
                </a:r>
                <a:r>
                  <a:rPr lang="pt-BR" dirty="0"/>
                  <a:t>de implementação da </a:t>
                </a:r>
                <a:r>
                  <a:rPr lang="pt-BR" b="1" i="1" dirty="0"/>
                  <a:t>redução programada</a:t>
                </a:r>
                <a:r>
                  <a:rPr lang="pt-BR" dirty="0"/>
                  <a:t> </a:t>
                </a:r>
                <a:r>
                  <a:rPr lang="pt-BR" dirty="0" smtClean="0"/>
                  <a:t>do passo de aprendizagem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 smtClean="0"/>
                  <a:t>Decaimento gradual</a:t>
                </a:r>
                <a:r>
                  <a:rPr lang="pt-BR" dirty="0" smtClean="0"/>
                  <a:t>: também conhecido como </a:t>
                </a:r>
                <a:r>
                  <a:rPr lang="pt-BR" b="1" i="1" dirty="0" smtClean="0"/>
                  <a:t>decaimento </a:t>
                </a:r>
                <a:r>
                  <a:rPr lang="pt-BR" b="1" i="1" dirty="0"/>
                  <a:t>por etapas </a:t>
                </a:r>
                <a:r>
                  <a:rPr lang="pt-BR" dirty="0"/>
                  <a:t>ou </a:t>
                </a:r>
                <a:r>
                  <a:rPr lang="pt-BR" b="1" i="1" dirty="0" smtClean="0"/>
                  <a:t>por degraus</a:t>
                </a:r>
                <a:r>
                  <a:rPr lang="pt-BR" dirty="0" smtClean="0"/>
                  <a:t>. Ele reduz </a:t>
                </a:r>
                <a:r>
                  <a:rPr lang="pt-BR" dirty="0"/>
                  <a:t>a taxa de </a:t>
                </a:r>
                <a:r>
                  <a:rPr lang="pt-BR" dirty="0" smtClean="0"/>
                  <a:t>aprendizagem </a:t>
                </a:r>
                <a:r>
                  <a:rPr lang="pt-BR" dirty="0"/>
                  <a:t>de </a:t>
                </a:r>
                <a:r>
                  <a:rPr lang="pt-BR" dirty="0" smtClean="0"/>
                  <a:t>um fator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 smtClean="0"/>
                  <a:t> a </a:t>
                </a:r>
                <a:r>
                  <a:rPr lang="pt-BR" dirty="0"/>
                  <a:t>cada número pré-definido de iterações ou </a:t>
                </a:r>
                <a:r>
                  <a:rPr lang="pt-BR" dirty="0" smtClean="0"/>
                  <a:t>épocas,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pt-BR" dirty="0" smtClean="0"/>
                  <a:t>. Um valor típico para </a:t>
                </a:r>
                <a:r>
                  <a:rPr lang="pt-BR" dirty="0"/>
                  <a:t>reduzir a taxa de aprendizado </a:t>
                </a:r>
                <a:r>
                  <a:rPr lang="pt-BR" dirty="0" smtClean="0"/>
                  <a:t>é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a cada número pré-definido de </a:t>
                </a:r>
                <a:r>
                  <a:rPr lang="pt-BR" dirty="0" smtClean="0"/>
                  <a:t>épocas</a:t>
                </a:r>
                <a:r>
                  <a:rPr lang="pt-BR" dirty="0"/>
                  <a:t>.</a:t>
                </a:r>
                <a:endParaRPr lang="pt-BR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 smtClean="0"/>
                  <a:t>Decaimento exponencial</a:t>
                </a:r>
                <a:r>
                  <a:rPr lang="pt-BR" dirty="0" smtClean="0"/>
                  <a:t>: </a:t>
                </a:r>
                <a:r>
                  <a:rPr lang="pt-BR" dirty="0"/>
                  <a:t>tem a forma </a:t>
                </a:r>
                <a:r>
                  <a:rPr lang="pt-BR" dirty="0" smtClean="0"/>
                  <a:t>matemática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são hiperparâmetros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é o número da iteração </a:t>
                </a:r>
                <a:r>
                  <a:rPr lang="pt-BR" dirty="0" smtClean="0"/>
                  <a:t>(pode-se se </a:t>
                </a:r>
                <a:r>
                  <a:rPr lang="pt-BR" dirty="0"/>
                  <a:t>usar </a:t>
                </a:r>
                <a:r>
                  <a:rPr lang="pt-BR" dirty="0" smtClean="0"/>
                  <a:t>também o número de épocas).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D</a:t>
                </a:r>
                <a:r>
                  <a:rPr lang="pt-BR" b="1" dirty="0" smtClean="0"/>
                  <a:t>ecaimento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pt-BR" dirty="0" smtClean="0"/>
                  <a:t>:  ou </a:t>
                </a:r>
                <a:r>
                  <a:rPr lang="pt-BR" b="1" i="1" dirty="0" smtClean="0"/>
                  <a:t>temporal</a:t>
                </a:r>
                <a:r>
                  <a:rPr lang="pt-BR" dirty="0" smtClean="0"/>
                  <a:t>, tem </a:t>
                </a:r>
                <a:r>
                  <a:rPr lang="pt-BR" dirty="0"/>
                  <a:t>a forma matemática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𝑘𝑡</m:t>
                            </m:r>
                          </m:e>
                        </m:d>
                      </m:den>
                    </m:f>
                  </m:oMath>
                </a14:m>
                <a:r>
                  <a:rPr lang="pt-BR" dirty="0" smtClean="0"/>
                  <a:t> 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e 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hiperparâmetros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é o número da iteração.</a:t>
                </a:r>
              </a:p>
              <a:p>
                <a:r>
                  <a:rPr lang="pt-BR" dirty="0"/>
                  <a:t>Na prática, </a:t>
                </a:r>
                <a:r>
                  <a:rPr lang="pt-BR" dirty="0" smtClean="0"/>
                  <a:t>o </a:t>
                </a:r>
                <a:r>
                  <a:rPr lang="pt-BR" b="1" i="1" dirty="0" smtClean="0"/>
                  <a:t>decaimento gradual </a:t>
                </a:r>
                <a:r>
                  <a:rPr lang="pt-BR" dirty="0" smtClean="0"/>
                  <a:t>é mais o utilizado entre os 3, pois seus </a:t>
                </a:r>
                <a:r>
                  <a:rPr lang="pt-BR" b="1" i="1" dirty="0" smtClean="0"/>
                  <a:t>hiperparâmetros</a:t>
                </a:r>
                <a:r>
                  <a:rPr lang="pt-BR" dirty="0" smtClean="0"/>
                  <a:t> (</a:t>
                </a:r>
                <a:r>
                  <a:rPr lang="pt-BR" dirty="0"/>
                  <a:t>a fração de decaimento e os intervalos de </a:t>
                </a:r>
                <a:r>
                  <a:rPr lang="pt-BR" dirty="0" smtClean="0"/>
                  <a:t>tempo para redução) </a:t>
                </a:r>
                <a:r>
                  <a:rPr lang="pt-BR" dirty="0"/>
                  <a:t>são mais interpretáveis do que o hiperparâmetro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, que dita a taxa de decaimento do passo de aprendizagem.</a:t>
                </a:r>
              </a:p>
              <a:p>
                <a:r>
                  <a:rPr lang="pt-BR" dirty="0" smtClean="0"/>
                  <a:t>Existem outros esquemas de redução programada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 smtClean="0"/>
                  <a:t>, mas todos são extensões de algum destes 3.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8288"/>
                <a:ext cx="11137900" cy="5319712"/>
              </a:xfrm>
              <a:blipFill rotWithShape="0">
                <a:blip r:embed="rId2"/>
                <a:stretch>
                  <a:fillRect l="-876" t="-2864" r="-1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0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48127"/>
                <a:ext cx="11024616" cy="774730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Exemplo: GDE com </a:t>
                </a:r>
                <a:r>
                  <a:rPr lang="pt-BR" dirty="0"/>
                  <a:t>R</a:t>
                </a:r>
                <a:r>
                  <a:rPr lang="pt-BR" dirty="0" smtClean="0"/>
                  <a:t>edução Programada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48127"/>
                <a:ext cx="11024616" cy="774730"/>
              </a:xfrm>
              <a:blipFill rotWithShape="0">
                <a:blip r:embed="rId3"/>
                <a:stretch>
                  <a:fillRect l="-2211" t="-19685" b="-322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26" y="4377969"/>
            <a:ext cx="8108364" cy="232263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/>
              <a:t>Exemplo com esquema de variação do passo conhecido como “decaimento gradual”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/>
              <a:t>O caminho também não é direto/regular para o mínimo.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/>
              <a:t>Apresenta algumas mudanças de </a:t>
            </a:r>
            <a:r>
              <a:rPr lang="pt-BR" sz="1800" dirty="0" smtClean="0"/>
              <a:t>direção e sentido </a:t>
            </a:r>
            <a:r>
              <a:rPr lang="pt-BR" sz="1800" dirty="0"/>
              <a:t>ao longo do caminho.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/>
              <a:t>Oscilação em torno do mínimo é bastante minimizada pelo esquema de variação do passo.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/>
              <a:t>Os passos começam com grandes valores e depois diminuem cada vez mais, permitindo que o algoritmo se estabilize próximo ao mínimo global.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199" y="762960"/>
            <a:ext cx="61301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</a:rPr>
              <a:t># Define the number of examples.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Generate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target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function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x1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x2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0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000" dirty="0">
                <a:solidFill>
                  <a:srgbClr val="000000"/>
                </a:solidFill>
                <a:highlight>
                  <a:srgbClr val="FFFFFF"/>
                </a:highlight>
              </a:rPr>
              <a:t> x1 </a:t>
            </a:r>
            <a:r>
              <a:rPr lang="es-E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000" dirty="0">
                <a:solidFill>
                  <a:srgbClr val="000000"/>
                </a:solidFill>
                <a:highlight>
                  <a:srgbClr val="FFFFFF"/>
                </a:highlight>
              </a:rPr>
              <a:t> x2 </a:t>
            </a:r>
            <a:r>
              <a:rPr lang="es-E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0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s-ES" sz="1000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sz="10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es-ES" sz="1000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sz="10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es-ES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s-ES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</a:rPr>
              <a:t># Concatenate both column vectors, x1 and x2.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0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x1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x2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Number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of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epochs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n_epochs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# Initial learning rate.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alpha_int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# Learning schedule function.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>
                <a:solidFill>
                  <a:srgbClr val="FF00FF"/>
                </a:solidFill>
                <a:highlight>
                  <a:srgbClr val="FFFFFF"/>
                </a:highlight>
              </a:rPr>
              <a:t>learning_schedule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alpha_int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drop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0.5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epochs_drop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4.0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alpha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alpha_int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math.pow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drop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math.floor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((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)/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epochs_drop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alpha</a:t>
            </a:r>
          </a:p>
          <a:p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Stocastic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err="1">
                <a:solidFill>
                  <a:srgbClr val="008000"/>
                </a:solidFill>
                <a:highlight>
                  <a:srgbClr val="FFFFFF"/>
                </a:highlight>
              </a:rPr>
              <a:t>gradient-descent</a:t>
            </a:r>
            <a:r>
              <a:rPr lang="pt-BR" sz="1000" dirty="0">
                <a:solidFill>
                  <a:srgbClr val="008000"/>
                </a:solidFill>
                <a:highlight>
                  <a:srgbClr val="FFFFFF"/>
                </a:highlight>
              </a:rPr>
              <a:t> loop.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epoch </a:t>
            </a:r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n_epochs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</a:p>
          <a:p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si =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random.sample(range(0, N), N)</a:t>
            </a: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i </a:t>
            </a:r>
            <a:r>
              <a:rPr lang="pt-BR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 smtClean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random_index </a:t>
            </a:r>
            <a:r>
              <a:rPr lang="pt-BR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= si[i]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xi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random_index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random_index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yi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y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random_index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random_index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gradient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xi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yi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xi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alpha</a:t>
            </a:r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learning_schedule</a:t>
            </a:r>
            <a:r>
              <a:rPr lang="sv-SE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alpha_int</a:t>
            </a:r>
            <a:r>
              <a:rPr lang="sv-SE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 k</a:t>
            </a:r>
            <a:r>
              <a:rPr lang="sv-SE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epoch</a:t>
            </a:r>
            <a:r>
              <a:rPr lang="sv-SE" sz="1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sv-SE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sv-SE" sz="1000" dirty="0">
                <a:solidFill>
                  <a:srgbClr val="000000"/>
                </a:solidFill>
                <a:highlight>
                  <a:srgbClr val="FFFFFF"/>
                </a:highlight>
              </a:rPr>
              <a:t> i</a:t>
            </a:r>
            <a:r>
              <a:rPr lang="sv-SE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sv-SE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a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a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alpha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gradient</a:t>
            </a:r>
            <a:endParaRPr lang="pt-BR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813900" y="3584965"/>
            <a:ext cx="830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 smtClean="0">
                <a:solidFill>
                  <a:srgbClr val="00B0F0"/>
                </a:solidFill>
                <a:hlinkClick r:id="rId4"/>
              </a:rPr>
              <a:t>Exemplo</a:t>
            </a:r>
            <a:r>
              <a:rPr lang="pt-BR" u="sng" dirty="0">
                <a:solidFill>
                  <a:srgbClr val="00B0F0"/>
                </a:solidFill>
                <a:hlinkClick r:id="rId4"/>
              </a:rPr>
              <a:t>: stocastic_gradient_descent_with_learning_schedule_and_with_figures.ipynb</a:t>
            </a:r>
            <a:endParaRPr lang="pt-BR" u="sng" dirty="0">
              <a:solidFill>
                <a:srgbClr val="00B0F0"/>
              </a:solidFill>
            </a:endParaRPr>
          </a:p>
          <a:p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9" r="8947" b="2656"/>
          <a:stretch/>
        </p:blipFill>
        <p:spPr>
          <a:xfrm>
            <a:off x="4796589" y="847596"/>
            <a:ext cx="2665569" cy="2657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" r="9413" b="4577"/>
          <a:stretch/>
        </p:blipFill>
        <p:spPr>
          <a:xfrm>
            <a:off x="8336506" y="857254"/>
            <a:ext cx="2743199" cy="26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3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61268"/>
            <a:ext cx="11205677" cy="1640694"/>
          </a:xfrm>
        </p:spPr>
        <p:txBody>
          <a:bodyPr/>
          <a:lstStyle/>
          <a:p>
            <a:r>
              <a:rPr lang="pt-BR" dirty="0"/>
              <a:t>Ajuste do Passo de Aprendizagem </a:t>
            </a:r>
            <a:r>
              <a:rPr lang="pt-BR" dirty="0" smtClean="0"/>
              <a:t>com Termo Momentum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87510"/>
                <a:ext cx="7987895" cy="497049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pt-BR" dirty="0" smtClean="0"/>
                  <a:t>O GDE aproxima </a:t>
                </a:r>
                <a:r>
                  <a:rPr lang="pt-BR" dirty="0"/>
                  <a:t>o gradiente com apenas um </a:t>
                </a:r>
                <a:r>
                  <a:rPr lang="pt-BR" dirty="0" smtClean="0"/>
                  <a:t>exemplo fazendo com que as derivadas parciais se tornem ”</a:t>
                </a:r>
                <a:r>
                  <a:rPr lang="pt-BR" i="1" dirty="0" smtClean="0"/>
                  <a:t>ruidosas</a:t>
                </a:r>
                <a:r>
                  <a:rPr lang="pt-BR" dirty="0" smtClean="0"/>
                  <a:t>”, ou seja, a direção que o algoritmo toma à caminho do mínimo varia a cada atualização dos pesos.</a:t>
                </a:r>
                <a:endParaRPr lang="pt-BR" dirty="0"/>
              </a:p>
              <a:p>
                <a:r>
                  <a:rPr lang="pt-BR" dirty="0" smtClean="0"/>
                  <a:t>Esse problema dos gradientes “</a:t>
                </a:r>
                <a:r>
                  <a:rPr lang="pt-BR" i="1" dirty="0" smtClean="0"/>
                  <a:t>ruidosos</a:t>
                </a:r>
                <a:r>
                  <a:rPr lang="pt-BR" dirty="0" smtClean="0"/>
                  <a:t>” é mais acentuado em superfícies que se assemelham a </a:t>
                </a:r>
                <a:r>
                  <a:rPr lang="pt-BR" b="1" i="1" dirty="0" smtClean="0"/>
                  <a:t>ravinas</a:t>
                </a:r>
                <a:r>
                  <a:rPr lang="pt-BR" dirty="0" smtClean="0"/>
                  <a:t>, que são </a:t>
                </a:r>
                <a:r>
                  <a:rPr lang="pt-BR" dirty="0"/>
                  <a:t>áreas onde as curvas da superfície são muito mais abruptas em uma dimensão do que em </a:t>
                </a:r>
                <a:r>
                  <a:rPr lang="pt-BR" dirty="0" smtClean="0"/>
                  <a:t>outra.</a:t>
                </a:r>
              </a:p>
              <a:p>
                <a:r>
                  <a:rPr lang="pt-BR" dirty="0" smtClean="0"/>
                  <a:t>O GDE tem </a:t>
                </a:r>
                <a:r>
                  <a:rPr lang="pt-BR" dirty="0"/>
                  <a:t>problemas para </a:t>
                </a:r>
                <a:r>
                  <a:rPr lang="pt-BR" dirty="0" smtClean="0"/>
                  <a:t>caminhar em tais superfícies. </a:t>
                </a:r>
              </a:p>
              <a:p>
                <a:r>
                  <a:rPr lang="pt-BR" dirty="0" smtClean="0"/>
                  <a:t>Nessas superfícies, </a:t>
                </a:r>
                <a:r>
                  <a:rPr lang="pt-BR" dirty="0"/>
                  <a:t>o </a:t>
                </a:r>
                <a:r>
                  <a:rPr lang="pt-BR" dirty="0" smtClean="0"/>
                  <a:t>GDE oscila </a:t>
                </a:r>
                <a:r>
                  <a:rPr lang="pt-BR" dirty="0"/>
                  <a:t>ao longo das encostas da </a:t>
                </a:r>
                <a:r>
                  <a:rPr lang="pt-BR" b="1" i="1" dirty="0" smtClean="0"/>
                  <a:t>ravina</a:t>
                </a:r>
                <a:r>
                  <a:rPr lang="pt-BR" dirty="0" smtClean="0"/>
                  <a:t> (movimento de zig-zag), </a:t>
                </a:r>
                <a:r>
                  <a:rPr lang="pt-BR" dirty="0"/>
                  <a:t>enquanto faz um progresso </a:t>
                </a:r>
                <a:r>
                  <a:rPr lang="pt-BR" dirty="0" smtClean="0"/>
                  <a:t>lento e hesitante em </a:t>
                </a:r>
                <a:r>
                  <a:rPr lang="pt-BR" dirty="0"/>
                  <a:t>direção ao </a:t>
                </a:r>
                <a:r>
                  <a:rPr lang="pt-BR" dirty="0" smtClean="0"/>
                  <a:t>mínimo global, </a:t>
                </a:r>
                <a:r>
                  <a:rPr lang="pt-BR" dirty="0"/>
                  <a:t>como na </a:t>
                </a:r>
                <a:r>
                  <a:rPr lang="pt-BR" dirty="0" smtClean="0"/>
                  <a:t>figura ao lado.</a:t>
                </a:r>
              </a:p>
              <a:p>
                <a:r>
                  <a:rPr lang="pt-BR" dirty="0" smtClean="0"/>
                  <a:t>Como poderíamos mitigar esse problema</a:t>
                </a:r>
                <a:r>
                  <a:rPr lang="pt-BR" dirty="0" smtClean="0"/>
                  <a:t>?</a:t>
                </a:r>
              </a:p>
              <a:p>
                <a:r>
                  <a:rPr lang="pt-BR" dirty="0"/>
                  <a:t>O </a:t>
                </a:r>
                <a:r>
                  <a:rPr lang="pt-BR" b="1" i="1" dirty="0"/>
                  <a:t>algoritmo do momentum </a:t>
                </a:r>
                <a:r>
                  <a:rPr lang="pt-BR" dirty="0"/>
                  <a:t>é um esquema de ajuste do passo de aprendizagem,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, simples e que ajuda a acelerar a convergência do GDE e amortece </a:t>
                </a:r>
                <a:r>
                  <a:rPr lang="pt-BR" dirty="0"/>
                  <a:t>as </a:t>
                </a:r>
                <a:r>
                  <a:rPr lang="pt-BR" dirty="0"/>
                  <a:t>oscilações.</a:t>
                </a:r>
              </a:p>
              <a:p>
                <a:r>
                  <a:rPr lang="pt-BR" dirty="0"/>
                  <a:t>O algoritmo</a:t>
                </a:r>
                <a:r>
                  <a:rPr lang="pt-BR" b="1" i="1" dirty="0"/>
                  <a:t> </a:t>
                </a:r>
                <a:r>
                  <a:rPr lang="pt-BR" dirty="0"/>
                  <a:t>introduz </a:t>
                </a:r>
                <a:r>
                  <a:rPr lang="pt-BR" dirty="0"/>
                  <a:t>uma variável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pt-BR" dirty="0"/>
                  <a:t> que desempenha o papel da </a:t>
                </a:r>
                <a:r>
                  <a:rPr lang="pt-BR" b="1" i="1" dirty="0"/>
                  <a:t>velocidade</a:t>
                </a:r>
                <a:r>
                  <a:rPr lang="pt-BR" dirty="0"/>
                  <a:t>, ou seja, é a direção e a rapidez com que os parâmetros se movem através do </a:t>
                </a:r>
                <a:r>
                  <a:rPr lang="pt-BR" b="1" i="1" dirty="0"/>
                  <a:t>espaço de parâmetros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87510"/>
                <a:ext cx="7987895" cy="4970490"/>
              </a:xfrm>
              <a:blipFill rotWithShape="0">
                <a:blip r:embed="rId3"/>
                <a:stretch>
                  <a:fillRect l="-610" t="-2331" r="-9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reek Ravi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95" y="1095126"/>
            <a:ext cx="3217782" cy="2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95" y="3739138"/>
            <a:ext cx="3212870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39199"/>
            <a:ext cx="11153931" cy="1104985"/>
          </a:xfrm>
        </p:spPr>
        <p:txBody>
          <a:bodyPr>
            <a:normAutofit fontScale="90000"/>
          </a:bodyPr>
          <a:lstStyle/>
          <a:p>
            <a:r>
              <a:rPr lang="pt-BR" dirty="0"/>
              <a:t>Ajuste do Passo de Aprendizagem com Termo Momentum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0200"/>
                <a:ext cx="7890198" cy="52578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pt-BR" dirty="0" smtClean="0"/>
                  <a:t>O </a:t>
                </a:r>
                <a:r>
                  <a:rPr lang="pt-BR" dirty="0" smtClean="0"/>
                  <a:t>algoritmo acelera a convergência e amortece </a:t>
                </a:r>
                <a:r>
                  <a:rPr lang="pt-BR" dirty="0"/>
                  <a:t>oscilações </a:t>
                </a:r>
                <a:r>
                  <a:rPr lang="pt-BR" dirty="0" smtClean="0"/>
                  <a:t>adicionando </a:t>
                </a:r>
                <a:r>
                  <a:rPr lang="pt-BR" dirty="0"/>
                  <a:t>uma </a:t>
                </a:r>
                <a:r>
                  <a:rPr lang="pt-BR" dirty="0" smtClean="0"/>
                  <a:t>fração,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(</a:t>
                </a:r>
                <a:r>
                  <a:rPr lang="pt-BR" b="1" i="1" dirty="0" smtClean="0"/>
                  <a:t>chamado de coeficiente </a:t>
                </a:r>
                <a:r>
                  <a:rPr lang="pt-BR" b="1" i="1" dirty="0"/>
                  <a:t>de </a:t>
                </a:r>
                <a:r>
                  <a:rPr lang="pt-BR" b="1" i="1" dirty="0" smtClean="0"/>
                  <a:t>momentum</a:t>
                </a:r>
                <a:r>
                  <a:rPr lang="pt-BR" dirty="0"/>
                  <a:t>), do vetor de </a:t>
                </a:r>
                <a:r>
                  <a:rPr lang="pt-BR" dirty="0" smtClean="0"/>
                  <a:t>atualização dos pesos </a:t>
                </a:r>
                <a:r>
                  <a:rPr lang="pt-BR" dirty="0"/>
                  <a:t>da </a:t>
                </a:r>
                <a:r>
                  <a:rPr lang="pt-BR" dirty="0" smtClean="0"/>
                  <a:t>iteração anterior </a:t>
                </a:r>
                <a:r>
                  <a:rPr lang="pt-BR" dirty="0"/>
                  <a:t>ao vetor de atualização atual</a:t>
                </a:r>
                <a:r>
                  <a:rPr lang="pt-BR" dirty="0" smtClean="0"/>
                  <a:t>:</a:t>
                </a:r>
                <a:endParaRPr lang="pt-B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pt-BR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pt-BR" b="1" dirty="0" smtClean="0">
                  <a:ea typeface="Cambria Math" panose="02040503050406030204" pitchFamily="18" charset="0"/>
                </a:endParaRPr>
              </a:p>
              <a:p>
                <a:r>
                  <a:rPr lang="pt-BR" dirty="0"/>
                  <a:t>Quanto maior </a:t>
                </a:r>
                <a:r>
                  <a:rPr lang="pt-BR" dirty="0" smtClean="0"/>
                  <a:t>for o valor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pt-BR" dirty="0" smtClean="0"/>
                  <a:t>, maior será a influência de </a:t>
                </a:r>
                <a:r>
                  <a:rPr lang="pt-BR" dirty="0"/>
                  <a:t>gradientes </a:t>
                </a:r>
                <a:r>
                  <a:rPr lang="pt-BR" dirty="0" smtClean="0"/>
                  <a:t>anteriores na </a:t>
                </a:r>
                <a:r>
                  <a:rPr lang="pt-BR" dirty="0"/>
                  <a:t>direção atual.</a:t>
                </a:r>
              </a:p>
              <a:p>
                <a:r>
                  <a:rPr lang="pt-BR" dirty="0" smtClean="0"/>
                  <a:t>O algoritmo acumula </a:t>
                </a:r>
                <a:r>
                  <a:rPr lang="pt-BR" dirty="0"/>
                  <a:t>uma </a:t>
                </a:r>
                <a:r>
                  <a:rPr lang="pt-BR" b="1" i="1" dirty="0"/>
                  <a:t>média móvel exponencialmente decrescente de </a:t>
                </a:r>
                <a:r>
                  <a:rPr lang="pt-BR" b="1" i="1" dirty="0" smtClean="0"/>
                  <a:t>gradientes </a:t>
                </a:r>
                <a:r>
                  <a:rPr lang="pt-BR" b="1" i="1" dirty="0"/>
                  <a:t>anteriores </a:t>
                </a:r>
                <a:r>
                  <a:rPr lang="pt-BR" dirty="0"/>
                  <a:t>e, portanto, pode fornecer uma estimativa melhor, que está mais próxima da derivada parcial real do que os cálculos “</a:t>
                </a:r>
                <a:r>
                  <a:rPr lang="pt-BR" i="1" dirty="0"/>
                  <a:t>ruidosos</a:t>
                </a:r>
                <a:r>
                  <a:rPr lang="pt-BR" dirty="0" smtClean="0"/>
                  <a:t>”.</a:t>
                </a:r>
              </a:p>
              <a:p>
                <a:r>
                  <a:rPr lang="pt-BR" dirty="0"/>
                  <a:t>Ao </a:t>
                </a:r>
                <a:r>
                  <a:rPr lang="pt-BR" dirty="0"/>
                  <a:t>analisarmos a </a:t>
                </a:r>
                <a:r>
                  <a:rPr lang="pt-BR" dirty="0"/>
                  <a:t>equação de atualização dos pesos, </a:t>
                </a:r>
                <a:r>
                  <a:rPr lang="pt-BR" dirty="0"/>
                  <a:t>vemos que </a:t>
                </a:r>
                <a:r>
                  <a:rPr lang="pt-BR" dirty="0"/>
                  <a:t>a variável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pt-BR" dirty="0"/>
                  <a:t> faz com que a atualização seja maior para dimensões cujos gradientes apontam nas mesmas direções e reduz atualizações para dimensões cujos gradientes mudam de direção. </a:t>
                </a:r>
                <a:r>
                  <a:rPr lang="pt-BR" dirty="0"/>
                  <a:t>Como resultado, temos convergência mais rápida e oscilação reduzida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0200"/>
                <a:ext cx="7890198" cy="5257800"/>
              </a:xfrm>
              <a:blipFill rotWithShape="0">
                <a:blip r:embed="rId3"/>
                <a:stretch>
                  <a:fillRect l="-927" t="-2436" r="-1623" b="-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98" y="1037601"/>
            <a:ext cx="3397082" cy="5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73026"/>
            <a:ext cx="11607800" cy="863246"/>
          </a:xfrm>
        </p:spPr>
        <p:txBody>
          <a:bodyPr/>
          <a:lstStyle/>
          <a:p>
            <a:r>
              <a:rPr lang="pt-BR" dirty="0" smtClean="0"/>
              <a:t>Exemplo: GDE com Termo Momentum</a:t>
            </a:r>
            <a:endParaRPr lang="pt-BR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1" t="14484" r="7143" b="11508"/>
          <a:stretch/>
        </p:blipFill>
        <p:spPr>
          <a:xfrm>
            <a:off x="237023" y="2236503"/>
            <a:ext cx="2781008" cy="27735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65212" y="5511694"/>
            <a:ext cx="1739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Função </a:t>
            </a:r>
            <a:r>
              <a:rPr lang="pt-BR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observável</a:t>
            </a:r>
            <a:endParaRPr lang="pt-BR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x1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3.0 * randn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x2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N,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x1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x2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918064" y="6424268"/>
            <a:ext cx="60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 smtClean="0">
                <a:solidFill>
                  <a:srgbClr val="00B0F0"/>
                </a:solidFill>
                <a:hlinkClick r:id="rId4"/>
              </a:rPr>
              <a:t>Exemplo: </a:t>
            </a:r>
            <a:r>
              <a:rPr lang="pt-BR" u="sng" dirty="0">
                <a:solidFill>
                  <a:srgbClr val="00B0F0"/>
                </a:solidFill>
                <a:hlinkClick r:id="rId4"/>
              </a:rPr>
              <a:t>stocastic_gradient_descent_with_momentum.ipynb</a:t>
            </a:r>
            <a:endParaRPr lang="pt-BR" u="sng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31797" y="892427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pt-BR" i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797" y="892427"/>
                <a:ext cx="120650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3395" y="3730097"/>
                <a:ext cx="21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=0.001,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395" y="3730097"/>
                <a:ext cx="2123303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t="5909" r="9576" b="3575"/>
          <a:stretch/>
        </p:blipFill>
        <p:spPr>
          <a:xfrm>
            <a:off x="7863843" y="1256492"/>
            <a:ext cx="4286976" cy="2329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7364" r="5879" b="3545"/>
          <a:stretch/>
        </p:blipFill>
        <p:spPr>
          <a:xfrm>
            <a:off x="5460400" y="1241502"/>
            <a:ext cx="2444035" cy="2329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 r="9208" b="2311"/>
          <a:stretch/>
        </p:blipFill>
        <p:spPr>
          <a:xfrm>
            <a:off x="3114698" y="1199341"/>
            <a:ext cx="2317648" cy="2329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 t="6624" r="9461" b="3923"/>
          <a:stretch/>
        </p:blipFill>
        <p:spPr>
          <a:xfrm>
            <a:off x="7831559" y="4220090"/>
            <a:ext cx="4222277" cy="22315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t="6698" r="5975" b="3490"/>
          <a:stretch/>
        </p:blipFill>
        <p:spPr>
          <a:xfrm>
            <a:off x="5596191" y="4222746"/>
            <a:ext cx="2275970" cy="22019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6" r="9251" b="1981"/>
          <a:stretch/>
        </p:blipFill>
        <p:spPr>
          <a:xfrm>
            <a:off x="3263674" y="4204607"/>
            <a:ext cx="2226731" cy="22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2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9211" cy="1325563"/>
          </a:xfrm>
        </p:spPr>
        <p:txBody>
          <a:bodyPr/>
          <a:lstStyle/>
          <a:p>
            <a:r>
              <a:rPr lang="pt-BR" dirty="0"/>
              <a:t>Ajuste do Passo de Aprendizagem por </a:t>
            </a:r>
            <a:r>
              <a:rPr lang="pt-BR" dirty="0" smtClean="0"/>
              <a:t>Variação Adaptativa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9642"/>
            <a:ext cx="10896600" cy="4427802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Na </a:t>
            </a:r>
            <a:r>
              <a:rPr lang="pt-BR" b="1" dirty="0" smtClean="0"/>
              <a:t>variação adaptativa</a:t>
            </a:r>
            <a:r>
              <a:rPr lang="pt-BR" dirty="0" smtClean="0"/>
              <a:t>, o </a:t>
            </a:r>
            <a:r>
              <a:rPr lang="pt-BR" dirty="0"/>
              <a:t>passo é adaptativamente ajustado de acordo com a performance do modelo além </a:t>
            </a:r>
            <a:r>
              <a:rPr lang="pt-BR" dirty="0" smtClean="0"/>
              <a:t>disso, pode ter </a:t>
            </a:r>
            <a:r>
              <a:rPr lang="pt-BR" dirty="0"/>
              <a:t>passos diferentes para cada </a:t>
            </a:r>
            <a:r>
              <a:rPr lang="pt-BR" dirty="0" smtClean="0"/>
              <a:t>peso do </a:t>
            </a:r>
            <a:r>
              <a:rPr lang="pt-BR" dirty="0"/>
              <a:t>modelo e os atualiza independentemente.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Os passos são atualizados de acordo com valores obtidos pelo </a:t>
            </a:r>
            <a:r>
              <a:rPr lang="pt-BR" dirty="0" smtClean="0"/>
              <a:t>modelo</a:t>
            </a: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pt-BR" dirty="0" smtClean="0"/>
              <a:t>Por exemplo, enquanto o desempenho estiver aumentando, o passo é mantido constante. Quando o desempenho se estabiliza, diminui-se o passo. Alternativamente, o passo de aprendizagem </a:t>
            </a:r>
            <a:r>
              <a:rPr lang="pt-BR" dirty="0"/>
              <a:t>pode ser </a:t>
            </a:r>
            <a:r>
              <a:rPr lang="pt-BR" dirty="0" smtClean="0"/>
              <a:t>aumentado se </a:t>
            </a:r>
            <a:r>
              <a:rPr lang="pt-BR" dirty="0"/>
              <a:t>o desempenho não melhorar por um número fixo </a:t>
            </a:r>
            <a:r>
              <a:rPr lang="pt-BR" dirty="0" smtClean="0"/>
              <a:t>de iterações. </a:t>
            </a:r>
            <a:endParaRPr lang="pt-BR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Na maioria dos casos, não é necessário se ajustar manualmente nenhum </a:t>
            </a:r>
            <a:r>
              <a:rPr lang="pt-BR" dirty="0" smtClean="0"/>
              <a:t>hiperparâmetro </a:t>
            </a:r>
            <a:r>
              <a:rPr lang="pt-BR" dirty="0"/>
              <a:t>como no caso dos esquemas de </a:t>
            </a:r>
            <a:r>
              <a:rPr lang="pt-BR" dirty="0" smtClean="0"/>
              <a:t>redução programada</a:t>
            </a:r>
            <a:r>
              <a:rPr lang="pt-BR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E quando existe algum hiperparâmetro a ser ajustado o esquema normalmente funciona muito bem para uma grande gama de valores.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b="1" dirty="0"/>
              <a:t>Exemplos</a:t>
            </a:r>
            <a:r>
              <a:rPr lang="pt-BR" dirty="0"/>
              <a:t>: Adam, Adagrad, RMSprop, etc.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49987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Recapitulando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Discutimos sobre o vetor gradiente.</a:t>
                </a:r>
              </a:p>
              <a:p>
                <a:r>
                  <a:rPr lang="pt-BR" dirty="0" smtClean="0"/>
                  <a:t>Aprendemos dois algoritmos que usam o vetor </a:t>
                </a:r>
                <a:r>
                  <a:rPr lang="pt-BR" dirty="0"/>
                  <a:t>gradiente </a:t>
                </a:r>
                <a:r>
                  <a:rPr lang="pt-BR" dirty="0" smtClean="0"/>
                  <a:t>para a resolução de problemas de otimização.</a:t>
                </a:r>
              </a:p>
              <a:p>
                <a:r>
                  <a:rPr lang="pt-BR" dirty="0" smtClean="0"/>
                  <a:t>Vimos as três versões do gradiente descendente, como implementá-las em Python e as comparamos.</a:t>
                </a:r>
              </a:p>
              <a:p>
                <a:r>
                  <a:rPr lang="pt-BR" dirty="0" smtClean="0"/>
                  <a:t>Nesta parte, discutiremos o quão importante é o ajuste do passo de aprendizagem,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7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6576"/>
            <a:ext cx="10515600" cy="770947"/>
          </a:xfrm>
        </p:spPr>
        <p:txBody>
          <a:bodyPr/>
          <a:lstStyle/>
          <a:p>
            <a:r>
              <a:rPr lang="pt-BR" dirty="0"/>
              <a:t>Implementação: </a:t>
            </a:r>
            <a:r>
              <a:rPr lang="pt-BR" dirty="0" smtClean="0"/>
              <a:t>GDE com Scikit-Learn 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0764"/>
                <a:ext cx="6620897" cy="528963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sz="2400" dirty="0"/>
                  <a:t>A biblioteca </a:t>
                </a:r>
                <a:r>
                  <a:rPr lang="pt-BR" sz="2400" b="1" i="1" dirty="0"/>
                  <a:t>S</a:t>
                </a:r>
                <a:r>
                  <a:rPr lang="pt-BR" sz="2400" b="1" i="1" dirty="0" smtClean="0"/>
                  <a:t>cikit </a:t>
                </a:r>
                <a:r>
                  <a:rPr lang="pt-BR" sz="2400" b="1" i="1" dirty="0"/>
                  <a:t>L</a:t>
                </a:r>
                <a:r>
                  <a:rPr lang="pt-BR" sz="2400" b="1" i="1" dirty="0" smtClean="0"/>
                  <a:t>earn </a:t>
                </a:r>
                <a:r>
                  <a:rPr lang="pt-BR" sz="2400" dirty="0"/>
                  <a:t>disponibiliza a classe </a:t>
                </a:r>
                <a:r>
                  <a:rPr lang="pt-BR" sz="2400" b="1" i="1" dirty="0"/>
                  <a:t>SGDRegressor</a:t>
                </a:r>
                <a:r>
                  <a:rPr lang="pt-BR" sz="2400" dirty="0"/>
                  <a:t> para realizar regressão linear utilizando o Gradiente Descendente Estocástico.</a:t>
                </a:r>
              </a:p>
              <a:p>
                <a:r>
                  <a:rPr lang="pt-BR" sz="2400" dirty="0"/>
                  <a:t>A classe possui vários parâmetros que podem ser configurados (tipo de função de erro, esquema de variação do passo de aprendizagem, etc.).</a:t>
                </a:r>
              </a:p>
              <a:p>
                <a:r>
                  <a:rPr lang="pt-BR" sz="2400" dirty="0"/>
                  <a:t>A </a:t>
                </a:r>
                <a:r>
                  <a:rPr lang="pt-BR" sz="2400" b="1" i="1" dirty="0"/>
                  <a:t>função de erro </a:t>
                </a:r>
                <a:r>
                  <a:rPr lang="pt-BR" sz="2400" dirty="0"/>
                  <a:t>pode ser configurada entre várias opções, mas por padrão, a classe usa o </a:t>
                </a:r>
                <a:r>
                  <a:rPr lang="pt-BR" sz="2400" b="1" dirty="0"/>
                  <a:t>erro quadrático médio.</a:t>
                </a:r>
                <a:endParaRPr lang="pt-BR" sz="2400" dirty="0"/>
              </a:p>
              <a:p>
                <a:r>
                  <a:rPr lang="pt-BR" sz="2400" dirty="0"/>
                  <a:t>É possível definir o </a:t>
                </a:r>
                <a:r>
                  <a:rPr lang="pt-BR" sz="2400" b="1" dirty="0"/>
                  <a:t>esquema de variação do passo de aprendizagem</a:t>
                </a:r>
                <a:r>
                  <a:rPr lang="pt-BR" sz="2400" dirty="0"/>
                  <a:t>: constante, redução programada ou adaptativo.</a:t>
                </a:r>
              </a:p>
              <a:p>
                <a:r>
                  <a:rPr lang="pt-BR" sz="2400" dirty="0"/>
                  <a:t>Por padrão o esquema é o da escala inversa, “</a:t>
                </a:r>
                <a:r>
                  <a:rPr lang="pt-BR" sz="2400" b="1" i="1" dirty="0" err="1"/>
                  <a:t>invscaling</a:t>
                </a:r>
                <a:r>
                  <a:rPr lang="pt-BR" sz="2400" dirty="0"/>
                  <a:t>”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𝑖𝑛𝑖𝑡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𝑝𝑜𝑤𝑒𝑟</m:t>
                            </m:r>
                          </m:sup>
                        </m:sSup>
                      </m:den>
                    </m:f>
                  </m:oMath>
                </a14:m>
                <a:r>
                  <a:rPr lang="pt-BR" sz="2400" dirty="0"/>
                  <a:t>,</a:t>
                </a:r>
              </a:p>
              <a:p>
                <a:r>
                  <a:rPr lang="pt-BR" sz="24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pt-BR" sz="2400" dirty="0"/>
                  <a:t> é o passo inicial (por padrão = 0.01),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sz="2400" dirty="0"/>
                  <a:t> é o número da iteração e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𝑝𝑜𝑤𝑒𝑟</m:t>
                    </m:r>
                  </m:oMath>
                </a14:m>
                <a:r>
                  <a:rPr lang="pt-BR" sz="2400" dirty="0"/>
                  <a:t> é o expoente da escala inversa (por padrão = 0.25).</a:t>
                </a:r>
              </a:p>
              <a:p>
                <a:r>
                  <a:rPr lang="pt-BR" sz="2400" dirty="0"/>
                  <a:t>Os outros tipos de GD não são implementados pela biblioteca.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0764"/>
                <a:ext cx="6620897" cy="5289639"/>
              </a:xfrm>
              <a:blipFill rotWithShape="0">
                <a:blip r:embed="rId3"/>
                <a:stretch>
                  <a:fillRect l="-829" t="-2189" r="-12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Image result for scikit learn logo">
            <a:extLst>
              <a:ext uri="{FF2B5EF4-FFF2-40B4-BE49-F238E27FC236}">
                <a16:creationId xmlns:a16="http://schemas.microsoft.com/office/drawing/2014/main" xmlns="" id="{87129D40-D136-4716-8871-12CAEC6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25" y="5410814"/>
            <a:ext cx="2113420" cy="11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27761" y="3864236"/>
            <a:ext cx="5404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BE" sz="1200" dirty="0"/>
          </a:p>
          <a:p>
            <a:endParaRPr lang="nl-BE" sz="12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E2309C86-E375-49C0-9806-F51EAEDC56A2}"/>
              </a:ext>
            </a:extLst>
          </p:cNvPr>
          <p:cNvSpPr/>
          <p:nvPr/>
        </p:nvSpPr>
        <p:spPr>
          <a:xfrm>
            <a:off x="7461956" y="1297833"/>
            <a:ext cx="47300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Usamos a classe </a:t>
            </a:r>
            <a:r>
              <a:rPr lang="pt-BR" sz="1200" dirty="0" err="1">
                <a:solidFill>
                  <a:srgbClr val="008000"/>
                </a:solidFill>
                <a:highlight>
                  <a:srgbClr val="FFFFFF"/>
                </a:highlight>
              </a:rPr>
              <a:t>SGDRegressor</a:t>
            </a:r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 do módulo Linear da biblioteca </a:t>
            </a:r>
            <a:r>
              <a:rPr lang="pt-BR" sz="1200" dirty="0" err="1">
                <a:solidFill>
                  <a:srgbClr val="008000"/>
                </a:solidFill>
                <a:highlight>
                  <a:srgbClr val="FFFFFF"/>
                </a:highlight>
              </a:rPr>
              <a:t>sklearn</a:t>
            </a:r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linear_model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SGDRegressor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Número de exemplos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pt-BR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Criamos os </a:t>
            </a:r>
            <a:r>
              <a:rPr lang="pt-BR" sz="1200" dirty="0" err="1">
                <a:solidFill>
                  <a:srgbClr val="008000"/>
                </a:solidFill>
                <a:highlight>
                  <a:srgbClr val="FFFFFF"/>
                </a:highlight>
              </a:rPr>
              <a:t>features</a:t>
            </a:r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 e </a:t>
            </a:r>
            <a:r>
              <a:rPr lang="pt-BR" sz="1200" dirty="0" err="1">
                <a:solidFill>
                  <a:srgbClr val="008000"/>
                </a:solidFill>
                <a:highlight>
                  <a:srgbClr val="FFFFFF"/>
                </a:highlight>
              </a:rPr>
              <a:t>labels</a:t>
            </a:r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x1 </a:t>
            </a:r>
            <a:r>
              <a:rPr lang="sv-SE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sv-SE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x2 </a:t>
            </a:r>
            <a:r>
              <a:rPr lang="sv-SE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sv-SE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sv-SE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2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x1 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2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x2 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2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s-ES" sz="1200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sz="12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es-ES" sz="1200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sz="12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randn</a:t>
            </a:r>
            <a:r>
              <a:rPr lang="es-ES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s-ES" sz="12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Concatena os vetores coluna x1 e x2.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</a:rPr>
              <a:t>c_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</a:rPr>
              <a:t>x1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</a:rPr>
              <a:t> x2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Instancia a classe </a:t>
            </a:r>
            <a:r>
              <a:rPr lang="pt-BR" sz="1200" dirty="0" err="1">
                <a:solidFill>
                  <a:srgbClr val="008000"/>
                </a:solidFill>
                <a:highlight>
                  <a:srgbClr val="FFFFFF"/>
                </a:highlight>
              </a:rPr>
              <a:t>SGDRegressor</a:t>
            </a:r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sgd_reg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SGDRegressor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max_iter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50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fit_intercept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1" dirty="0">
                <a:solidFill>
                  <a:srgbClr val="880088"/>
                </a:solidFill>
                <a:highlight>
                  <a:srgbClr val="FFFFFF"/>
                </a:highlight>
              </a:rPr>
              <a:t>False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8000"/>
                </a:solidFill>
                <a:highlight>
                  <a:srgbClr val="FFFFFF"/>
                </a:highlight>
              </a:rPr>
              <a:t># Treina o modelo.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sgd_reg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ravel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>
                <a:solidFill>
                  <a:srgbClr val="808080"/>
                </a:solidFill>
                <a:highlight>
                  <a:srgbClr val="FFFFFF"/>
                </a:highlight>
              </a:rPr>
              <a:t>'a1: %1.4f'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sgd_reg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>
                <a:solidFill>
                  <a:srgbClr val="808080"/>
                </a:solidFill>
                <a:highlight>
                  <a:srgbClr val="FFFFFF"/>
                </a:highlight>
              </a:rPr>
              <a:t>'a2: %1.4f'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sgd_reg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1.9844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a2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dirty="0">
                <a:solidFill>
                  <a:srgbClr val="FF0000"/>
                </a:solidFill>
                <a:highlight>
                  <a:srgbClr val="FFFFFF"/>
                </a:highlight>
              </a:rPr>
              <a:t>3.9802</a:t>
            </a:r>
            <a:endParaRPr lang="pt-B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127761" y="6364513"/>
            <a:ext cx="60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u="sng" dirty="0" smtClean="0">
                <a:solidFill>
                  <a:srgbClr val="00B0F0"/>
                </a:solidFill>
                <a:hlinkClick r:id="rId5"/>
              </a:rPr>
              <a:t>Exemplo: </a:t>
            </a:r>
            <a:r>
              <a:rPr lang="pt-BR" u="sng" dirty="0">
                <a:solidFill>
                  <a:srgbClr val="00B0F0"/>
                </a:solidFill>
                <a:hlinkClick r:id="rId5"/>
              </a:rPr>
              <a:t>SGD_with_scikit_learn_lib.ipynb</a:t>
            </a:r>
            <a:endParaRPr lang="pt-BR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80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</a:t>
            </a:r>
            <a:r>
              <a:rPr lang="pt-BR" i="1" dirty="0" smtClean="0"/>
              <a:t>IV </a:t>
            </a:r>
            <a:r>
              <a:rPr lang="pt-BR" i="1" dirty="0"/>
              <a:t>(1S2021)</a:t>
            </a:r>
            <a:r>
              <a:rPr lang="pt-BR" dirty="0"/>
              <a:t>” que se encontra no MS Teams.</a:t>
            </a:r>
          </a:p>
          <a:p>
            <a:r>
              <a:rPr lang="pt-BR" b="1" dirty="0" smtClean="0"/>
              <a:t>Exercícios 2 e 3 do</a:t>
            </a:r>
            <a:r>
              <a:rPr lang="pt-BR" dirty="0" smtClean="0"/>
              <a:t>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</a:t>
            </a:r>
            <a:r>
              <a:rPr lang="pt-BR" b="1" dirty="0">
                <a:hlinkClick r:id="rId3"/>
              </a:rPr>
              <a:t>4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701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Nenhuma descrição de foto disponível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86" y="201872"/>
            <a:ext cx="2856519" cy="285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ric Jang: Machine Learning Me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407" y="100064"/>
            <a:ext cx="3676745" cy="317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chine learning meme | Programmer humor, Silly memes, Original mem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501" y="402472"/>
            <a:ext cx="2780309" cy="313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om Hello world to directly Machine Learning? : ProgrammerH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77" y="3274522"/>
            <a:ext cx="2560736" cy="338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25+ Best Machine Learning Memes | Know Memes, Imgur Memes, Artificial  Intelligence Mem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70" y="3792114"/>
            <a:ext cx="3377487" cy="271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he Role of Mathematics in Machine Learning | by Balaka Biswas | Level Up  Cod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152" y="3538660"/>
            <a:ext cx="3329401" cy="322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569" y="249454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FIGURAS</a:t>
            </a:r>
          </a:p>
        </p:txBody>
      </p:sp>
    </p:spTree>
    <p:extLst>
      <p:ext uri="{BB962C8B-B14F-4D97-AF65-F5344CB8AC3E}">
        <p14:creationId xmlns:p14="http://schemas.microsoft.com/office/powerpoint/2010/main" val="1748780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4" name="Group 3"/>
          <p:cNvGrpSpPr/>
          <p:nvPr/>
        </p:nvGrpSpPr>
        <p:grpSpPr>
          <a:xfrm>
            <a:off x="5034465" y="3089448"/>
            <a:ext cx="5180001" cy="3048149"/>
            <a:chOff x="5034465" y="3089448"/>
            <a:chExt cx="5180001" cy="3048149"/>
          </a:xfrm>
        </p:grpSpPr>
        <p:sp>
          <p:nvSpPr>
            <p:cNvPr id="5" name="Freeform 4"/>
            <p:cNvSpPr/>
            <p:nvPr/>
          </p:nvSpPr>
          <p:spPr>
            <a:xfrm>
              <a:off x="5178136" y="3647922"/>
              <a:ext cx="4343400" cy="1972366"/>
            </a:xfrm>
            <a:custGeom>
              <a:avLst/>
              <a:gdLst>
                <a:gd name="connsiteX0" fmla="*/ 0 w 4343400"/>
                <a:gd name="connsiteY0" fmla="*/ 0 h 1972366"/>
                <a:gd name="connsiteX1" fmla="*/ 561109 w 4343400"/>
                <a:gd name="connsiteY1" fmla="*/ 1600200 h 1972366"/>
                <a:gd name="connsiteX2" fmla="*/ 1132609 w 4343400"/>
                <a:gd name="connsiteY2" fmla="*/ 914400 h 1972366"/>
                <a:gd name="connsiteX3" fmla="*/ 1756063 w 4343400"/>
                <a:gd name="connsiteY3" fmla="*/ 1963882 h 1972366"/>
                <a:gd name="connsiteX4" fmla="*/ 2389909 w 4343400"/>
                <a:gd name="connsiteY4" fmla="*/ 1402773 h 1972366"/>
                <a:gd name="connsiteX5" fmla="*/ 3917373 w 4343400"/>
                <a:gd name="connsiteY5" fmla="*/ 1278082 h 1972366"/>
                <a:gd name="connsiteX6" fmla="*/ 4343400 w 4343400"/>
                <a:gd name="connsiteY6" fmla="*/ 955964 h 197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3400" h="1972366">
                  <a:moveTo>
                    <a:pt x="0" y="0"/>
                  </a:moveTo>
                  <a:cubicBezTo>
                    <a:pt x="186170" y="723900"/>
                    <a:pt x="372341" y="1447800"/>
                    <a:pt x="561109" y="1600200"/>
                  </a:cubicBezTo>
                  <a:cubicBezTo>
                    <a:pt x="749877" y="1752600"/>
                    <a:pt x="933450" y="853786"/>
                    <a:pt x="1132609" y="914400"/>
                  </a:cubicBezTo>
                  <a:cubicBezTo>
                    <a:pt x="1331768" y="975014"/>
                    <a:pt x="1546513" y="1882487"/>
                    <a:pt x="1756063" y="1963882"/>
                  </a:cubicBezTo>
                  <a:cubicBezTo>
                    <a:pt x="1965613" y="2045277"/>
                    <a:pt x="2029691" y="1517073"/>
                    <a:pt x="2389909" y="1402773"/>
                  </a:cubicBezTo>
                  <a:cubicBezTo>
                    <a:pt x="2750127" y="1288473"/>
                    <a:pt x="3591791" y="1352550"/>
                    <a:pt x="3917373" y="1278082"/>
                  </a:cubicBezTo>
                  <a:cubicBezTo>
                    <a:pt x="4242955" y="1203614"/>
                    <a:pt x="4158096" y="1046019"/>
                    <a:pt x="4343400" y="955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5200996" y="382863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5271481" y="4110868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Flowchart: Connector 7"/>
            <p:cNvSpPr/>
            <p:nvPr/>
          </p:nvSpPr>
          <p:spPr>
            <a:xfrm>
              <a:off x="5361016" y="441537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5452456" y="471255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5551516" y="497925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Curved Connector 10"/>
            <p:cNvCxnSpPr>
              <a:stCxn id="6" idx="6"/>
              <a:endCxn id="7" idx="7"/>
            </p:cNvCxnSpPr>
            <p:nvPr/>
          </p:nvCxnSpPr>
          <p:spPr>
            <a:xfrm>
              <a:off x="5286721" y="3879395"/>
              <a:ext cx="57931" cy="246340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7" idx="6"/>
              <a:endCxn id="8" idx="7"/>
            </p:cNvCxnSpPr>
            <p:nvPr/>
          </p:nvCxnSpPr>
          <p:spPr>
            <a:xfrm>
              <a:off x="5357206" y="4161626"/>
              <a:ext cx="76981" cy="26861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8" idx="6"/>
              <a:endCxn id="9" idx="7"/>
            </p:cNvCxnSpPr>
            <p:nvPr/>
          </p:nvCxnSpPr>
          <p:spPr>
            <a:xfrm>
              <a:off x="5446741" y="4466135"/>
              <a:ext cx="78886" cy="26128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9" idx="6"/>
              <a:endCxn id="10" idx="7"/>
            </p:cNvCxnSpPr>
            <p:nvPr/>
          </p:nvCxnSpPr>
          <p:spPr>
            <a:xfrm>
              <a:off x="5538181" y="4763315"/>
              <a:ext cx="86506" cy="23080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10" idx="6"/>
              <a:endCxn id="35" idx="0"/>
            </p:cNvCxnSpPr>
            <p:nvPr/>
          </p:nvCxnSpPr>
          <p:spPr>
            <a:xfrm>
              <a:off x="5637241" y="5030015"/>
              <a:ext cx="147638" cy="18546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/>
            <p:cNvSpPr/>
            <p:nvPr/>
          </p:nvSpPr>
          <p:spPr>
            <a:xfrm>
              <a:off x="9261504" y="4777203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9118623" y="4842250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9001472" y="4878719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Flowchart: Connector 18"/>
            <p:cNvSpPr/>
            <p:nvPr/>
          </p:nvSpPr>
          <p:spPr>
            <a:xfrm>
              <a:off x="8892889" y="4893008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8793832" y="4897771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8693814" y="4910425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8589990" y="4914210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3" name="Curved Connector 22"/>
            <p:cNvCxnSpPr>
              <a:stCxn id="16" idx="0"/>
              <a:endCxn id="17" idx="0"/>
            </p:cNvCxnSpPr>
            <p:nvPr/>
          </p:nvCxnSpPr>
          <p:spPr>
            <a:xfrm rot="16200000" flipH="1" flipV="1">
              <a:off x="9200403" y="4738285"/>
              <a:ext cx="65047" cy="142881"/>
            </a:xfrm>
            <a:prstGeom prst="curvedConnector3">
              <a:avLst>
                <a:gd name="adj1" fmla="val -21964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17" idx="0"/>
              <a:endCxn id="18" idx="0"/>
            </p:cNvCxnSpPr>
            <p:nvPr/>
          </p:nvCxnSpPr>
          <p:spPr>
            <a:xfrm rot="16200000" flipH="1" flipV="1">
              <a:off x="9084676" y="4801908"/>
              <a:ext cx="36469" cy="117151"/>
            </a:xfrm>
            <a:prstGeom prst="curvedConnector3">
              <a:avLst>
                <a:gd name="adj1" fmla="val -40482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18" idx="0"/>
              <a:endCxn id="19" idx="0"/>
            </p:cNvCxnSpPr>
            <p:nvPr/>
          </p:nvCxnSpPr>
          <p:spPr>
            <a:xfrm rot="16200000" flipH="1" flipV="1">
              <a:off x="8982899" y="4831571"/>
              <a:ext cx="14289" cy="108583"/>
            </a:xfrm>
            <a:prstGeom prst="curvedConnector3">
              <a:avLst>
                <a:gd name="adj1" fmla="val -79991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19" idx="0"/>
              <a:endCxn id="20" idx="0"/>
            </p:cNvCxnSpPr>
            <p:nvPr/>
          </p:nvCxnSpPr>
          <p:spPr>
            <a:xfrm rot="16200000" flipH="1" flipV="1">
              <a:off x="8883842" y="4845860"/>
              <a:ext cx="4763" cy="99057"/>
            </a:xfrm>
            <a:prstGeom prst="curvedConnector3">
              <a:avLst>
                <a:gd name="adj1" fmla="val -229976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20" idx="0"/>
              <a:endCxn id="21" idx="0"/>
            </p:cNvCxnSpPr>
            <p:nvPr/>
          </p:nvCxnSpPr>
          <p:spPr>
            <a:xfrm rot="16200000" flipH="1" flipV="1">
              <a:off x="8780359" y="4854089"/>
              <a:ext cx="12654" cy="100018"/>
            </a:xfrm>
            <a:prstGeom prst="curvedConnector3">
              <a:avLst>
                <a:gd name="adj1" fmla="val -82800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21" idx="0"/>
              <a:endCxn id="22" idx="0"/>
            </p:cNvCxnSpPr>
            <p:nvPr/>
          </p:nvCxnSpPr>
          <p:spPr>
            <a:xfrm rot="16200000" flipH="1" flipV="1">
              <a:off x="8682872" y="4860405"/>
              <a:ext cx="3785" cy="103824"/>
            </a:xfrm>
            <a:prstGeom prst="curvedConnector3">
              <a:avLst>
                <a:gd name="adj1" fmla="val -276819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048250" y="3181615"/>
              <a:ext cx="0" cy="2628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>
              <a:off x="7464465" y="3379430"/>
              <a:ext cx="0" cy="48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5070131" y="3089448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0131" y="3089448"/>
                  <a:ext cx="753220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9834234" y="5604557"/>
                  <a:ext cx="380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nl-BE" b="1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4234" y="5604557"/>
                  <a:ext cx="38023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/>
            <p:cNvCxnSpPr/>
            <p:nvPr/>
          </p:nvCxnSpPr>
          <p:spPr>
            <a:xfrm>
              <a:off x="5784878" y="5282575"/>
              <a:ext cx="0" cy="5400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85028" y="5620288"/>
              <a:ext cx="0" cy="1800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owchart: Connector 34"/>
            <p:cNvSpPr/>
            <p:nvPr/>
          </p:nvSpPr>
          <p:spPr>
            <a:xfrm>
              <a:off x="5742016" y="521547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67300" y="5829820"/>
              <a:ext cx="1438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mínimo local</a:t>
              </a:r>
              <a:endParaRPr lang="nl-BE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31541" y="5812790"/>
              <a:ext cx="1935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mínimo global</a:t>
              </a:r>
              <a:endParaRPr lang="nl-BE" sz="1400" dirty="0"/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6932641" y="555837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41560" y="4972605"/>
              <a:ext cx="1935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platô</a:t>
              </a:r>
              <a:endParaRPr lang="nl-B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9592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6426200" y="644806"/>
            <a:ext cx="3578724" cy="4590907"/>
            <a:chOff x="6426200" y="644806"/>
            <a:chExt cx="3578724" cy="4590907"/>
          </a:xfrm>
        </p:grpSpPr>
        <p:grpSp>
          <p:nvGrpSpPr>
            <p:cNvPr id="12" name="Group 11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17" name="Flowchart: Connector 16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6432550" y="2924872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426200" y="4726109"/>
              <a:ext cx="316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 rot="5400000">
              <a:off x="7396226" y="4599671"/>
              <a:ext cx="252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156540" y="4712493"/>
              <a:ext cx="731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valor </a:t>
              </a:r>
              <a:r>
                <a:rPr lang="en-US" sz="1400" dirty="0" err="1"/>
                <a:t>inicial</a:t>
              </a:r>
              <a:endParaRPr lang="en-US" sz="1400" dirty="0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7479364" y="4422913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8893031" y="4308697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7179327" y="4068106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9243870" y="3774659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1" name="Flowchart: Connector 40"/>
            <p:cNvSpPr/>
            <p:nvPr/>
          </p:nvSpPr>
          <p:spPr>
            <a:xfrm>
              <a:off x="6936439" y="3535844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9390551" y="334985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" name="Straight Arrow Connector 2"/>
            <p:cNvCxnSpPr>
              <a:stCxn id="16" idx="6"/>
              <a:endCxn id="38" idx="2"/>
            </p:cNvCxnSpPr>
            <p:nvPr/>
          </p:nvCxnSpPr>
          <p:spPr>
            <a:xfrm flipV="1">
              <a:off x="7565089" y="4359455"/>
              <a:ext cx="1327942" cy="11421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38" idx="2"/>
              <a:endCxn id="39" idx="6"/>
            </p:cNvCxnSpPr>
            <p:nvPr/>
          </p:nvCxnSpPr>
          <p:spPr>
            <a:xfrm flipH="1" flipV="1">
              <a:off x="7265052" y="4118864"/>
              <a:ext cx="1627979" cy="24059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39" idx="6"/>
              <a:endCxn id="40" idx="2"/>
            </p:cNvCxnSpPr>
            <p:nvPr/>
          </p:nvCxnSpPr>
          <p:spPr>
            <a:xfrm flipV="1">
              <a:off x="7265052" y="3825417"/>
              <a:ext cx="1978818" cy="29344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40" idx="2"/>
              <a:endCxn id="41" idx="6"/>
            </p:cNvCxnSpPr>
            <p:nvPr/>
          </p:nvCxnSpPr>
          <p:spPr>
            <a:xfrm flipH="1" flipV="1">
              <a:off x="7022164" y="3586602"/>
              <a:ext cx="2221706" cy="2388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1" idx="6"/>
              <a:endCxn id="42" idx="2"/>
            </p:cNvCxnSpPr>
            <p:nvPr/>
          </p:nvCxnSpPr>
          <p:spPr>
            <a:xfrm flipV="1">
              <a:off x="7022164" y="3400608"/>
              <a:ext cx="2368387" cy="18599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1226234" y="657185"/>
            <a:ext cx="3578724" cy="4587393"/>
            <a:chOff x="1226234" y="657185"/>
            <a:chExt cx="3578724" cy="4587393"/>
          </a:xfrm>
        </p:grpSpPr>
        <p:grpSp>
          <p:nvGrpSpPr>
            <p:cNvPr id="25" name="Group 24"/>
            <p:cNvGrpSpPr/>
            <p:nvPr/>
          </p:nvGrpSpPr>
          <p:grpSpPr>
            <a:xfrm rot="10800000">
              <a:off x="1569134" y="657185"/>
              <a:ext cx="2806700" cy="4067687"/>
              <a:chOff x="5943600" y="2032000"/>
              <a:chExt cx="2806700" cy="4067687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30" name="Flowchart: Connector 29"/>
            <p:cNvSpPr/>
            <p:nvPr/>
          </p:nvSpPr>
          <p:spPr>
            <a:xfrm>
              <a:off x="2915334" y="4682376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1232584" y="2937251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1226234" y="4738488"/>
              <a:ext cx="316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1298476" y="2851998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476" y="2851998"/>
                  <a:ext cx="75322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4433510" y="4540206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510" y="4540206"/>
                  <a:ext cx="37144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/>
            <p:cNvCxnSpPr/>
            <p:nvPr/>
          </p:nvCxnSpPr>
          <p:spPr>
            <a:xfrm rot="5400000">
              <a:off x="1234573" y="4193493"/>
              <a:ext cx="108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1399362" y="4721358"/>
              <a:ext cx="731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valor </a:t>
              </a:r>
              <a:r>
                <a:rPr lang="en-US" sz="1400" dirty="0" err="1"/>
                <a:t>inicial</a:t>
              </a:r>
              <a:endParaRPr lang="en-US" sz="1400" dirty="0"/>
            </a:p>
          </p:txBody>
        </p:sp>
        <p:sp>
          <p:nvSpPr>
            <p:cNvPr id="37" name="Flowchart: Connector 36"/>
            <p:cNvSpPr/>
            <p:nvPr/>
          </p:nvSpPr>
          <p:spPr>
            <a:xfrm>
              <a:off x="2279398" y="4435292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4090837" y="3706009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1736473" y="3548223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3" name="Curved Connector 52"/>
            <p:cNvCxnSpPr>
              <a:stCxn id="46" idx="7"/>
              <a:endCxn id="37" idx="7"/>
            </p:cNvCxnSpPr>
            <p:nvPr/>
          </p:nvCxnSpPr>
          <p:spPr>
            <a:xfrm rot="16200000" flipH="1">
              <a:off x="1637571" y="3735162"/>
              <a:ext cx="887069" cy="542925"/>
            </a:xfrm>
            <a:prstGeom prst="curvedConnector3">
              <a:avLst>
                <a:gd name="adj1" fmla="val -274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37" idx="0"/>
            </p:cNvCxnSpPr>
            <p:nvPr/>
          </p:nvCxnSpPr>
          <p:spPr>
            <a:xfrm rot="5400000" flipH="1" flipV="1">
              <a:off x="2876235" y="3220688"/>
              <a:ext cx="660631" cy="176857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lowchart: Connector 54"/>
            <p:cNvSpPr/>
            <p:nvPr/>
          </p:nvSpPr>
          <p:spPr>
            <a:xfrm>
              <a:off x="3498051" y="449719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6" name="Curved Connector 55"/>
            <p:cNvCxnSpPr>
              <a:stCxn id="45" idx="2"/>
            </p:cNvCxnSpPr>
            <p:nvPr/>
          </p:nvCxnSpPr>
          <p:spPr>
            <a:xfrm rot="10800000" flipV="1">
              <a:off x="3540913" y="3756767"/>
              <a:ext cx="549924" cy="72680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lowchart: Connector 59"/>
            <p:cNvSpPr/>
            <p:nvPr/>
          </p:nvSpPr>
          <p:spPr>
            <a:xfrm>
              <a:off x="1849761" y="382072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1" name="Curved Connector 60"/>
            <p:cNvCxnSpPr>
              <a:stCxn id="55" idx="0"/>
            </p:cNvCxnSpPr>
            <p:nvPr/>
          </p:nvCxnSpPr>
          <p:spPr>
            <a:xfrm rot="16200000" flipV="1">
              <a:off x="2433788" y="3390064"/>
              <a:ext cx="625712" cy="158854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372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426200" y="644806"/>
            <a:ext cx="3578724" cy="4590907"/>
            <a:chOff x="6426200" y="644806"/>
            <a:chExt cx="3578724" cy="4590907"/>
          </a:xfrm>
        </p:grpSpPr>
        <p:grpSp>
          <p:nvGrpSpPr>
            <p:cNvPr id="12" name="Group 11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17" name="Flowchart: Connector 16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6432550" y="2924872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426200" y="4726109"/>
              <a:ext cx="316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 rot="5400000">
              <a:off x="7396226" y="4599671"/>
              <a:ext cx="252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522227" y="4712493"/>
                  <a:ext cx="13004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ó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timo</m:t>
                            </m:r>
                          </m:sub>
                        </m:sSub>
                      </m:oMath>
                    </m:oMathPara>
                  </a14:m>
                  <a:endParaRPr lang="nl-BE" sz="1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227" y="4712493"/>
                  <a:ext cx="130044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/>
            <p:cNvSpPr/>
            <p:nvPr/>
          </p:nvSpPr>
          <p:spPr>
            <a:xfrm>
              <a:off x="7156540" y="4712493"/>
              <a:ext cx="731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valor </a:t>
              </a:r>
              <a:r>
                <a:rPr lang="en-US" sz="1400" dirty="0" err="1"/>
                <a:t>inicial</a:t>
              </a:r>
              <a:endParaRPr lang="en-US" sz="1400" dirty="0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7479364" y="4422913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8893031" y="4308697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7179327" y="4068106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9243870" y="3774659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1" name="Flowchart: Connector 40"/>
            <p:cNvSpPr/>
            <p:nvPr/>
          </p:nvSpPr>
          <p:spPr>
            <a:xfrm>
              <a:off x="6936439" y="3535844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9390551" y="334985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" name="Straight Arrow Connector 2"/>
            <p:cNvCxnSpPr>
              <a:stCxn id="16" idx="6"/>
              <a:endCxn id="38" idx="2"/>
            </p:cNvCxnSpPr>
            <p:nvPr/>
          </p:nvCxnSpPr>
          <p:spPr>
            <a:xfrm flipV="1">
              <a:off x="7565089" y="4359455"/>
              <a:ext cx="1327942" cy="11421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38" idx="2"/>
              <a:endCxn id="39" idx="6"/>
            </p:cNvCxnSpPr>
            <p:nvPr/>
          </p:nvCxnSpPr>
          <p:spPr>
            <a:xfrm flipH="1" flipV="1">
              <a:off x="7265052" y="4118864"/>
              <a:ext cx="1627979" cy="24059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39" idx="6"/>
              <a:endCxn id="40" idx="2"/>
            </p:cNvCxnSpPr>
            <p:nvPr/>
          </p:nvCxnSpPr>
          <p:spPr>
            <a:xfrm flipV="1">
              <a:off x="7265052" y="3825417"/>
              <a:ext cx="1978818" cy="29344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40" idx="2"/>
              <a:endCxn id="41" idx="6"/>
            </p:cNvCxnSpPr>
            <p:nvPr/>
          </p:nvCxnSpPr>
          <p:spPr>
            <a:xfrm flipH="1" flipV="1">
              <a:off x="7022164" y="3586602"/>
              <a:ext cx="2221706" cy="2388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1" idx="6"/>
              <a:endCxn id="42" idx="2"/>
            </p:cNvCxnSpPr>
            <p:nvPr/>
          </p:nvCxnSpPr>
          <p:spPr>
            <a:xfrm flipV="1">
              <a:off x="7022164" y="3400608"/>
              <a:ext cx="2368387" cy="18599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1368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498442" y="644806"/>
            <a:ext cx="3571938" cy="5234403"/>
            <a:chOff x="6498442" y="644806"/>
            <a:chExt cx="3571938" cy="5234403"/>
          </a:xfrm>
        </p:grpSpPr>
        <p:grpSp>
          <p:nvGrpSpPr>
            <p:cNvPr id="7" name="Group 6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cxnSp>
          <p:nvCxnSpPr>
            <p:cNvPr id="5" name="Straight Arrow Connector 4"/>
            <p:cNvCxnSpPr/>
            <p:nvPr/>
          </p:nvCxnSpPr>
          <p:spPr>
            <a:xfrm>
              <a:off x="6804722" y="3162300"/>
              <a:ext cx="358078" cy="97155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>
              <a:off x="6938613" y="356188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508750" y="2705797"/>
              <a:ext cx="0" cy="2016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502400" y="4726109"/>
              <a:ext cx="320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B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  <a:blipFill>
                  <a:blip r:embed="rId2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B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nl-BE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400" b="1" dirty="0"/>
                    <a:t> inicializado </a:t>
                  </a:r>
                  <a:r>
                    <a:rPr lang="en-US" sz="1400" b="1" dirty="0" err="1"/>
                    <a:t>em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uma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posição</a:t>
                  </a:r>
                  <a:r>
                    <a:rPr lang="en-US" sz="1400" b="1" dirty="0"/>
                    <a:t> antes do </a:t>
                  </a:r>
                  <a:r>
                    <a:rPr lang="en-US" sz="1400" b="1" dirty="0" err="1"/>
                    <a:t>mínimo</a:t>
                  </a:r>
                  <a:endParaRPr lang="en-US" sz="1400" b="1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2326" b="-1046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ó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timo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mínimo</a:t>
                  </a:r>
                  <a:r>
                    <a:rPr lang="en-US" sz="1400" dirty="0"/>
                    <a:t> global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blipFill>
                  <a:blip r:embed="rId5"/>
                  <a:stretch>
                    <a:fillRect b="-10227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6622708" y="4810334"/>
                  <a:ext cx="727059" cy="321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inicial</m:t>
                            </m:r>
                          </m:sup>
                        </m:sSubSup>
                      </m:oMath>
                    </m:oMathPara>
                  </a14:m>
                  <a:endParaRPr lang="nl-BE" sz="14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2708" y="4810334"/>
                  <a:ext cx="727059" cy="3215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 rot="5400000">
              <a:off x="6441475" y="4188075"/>
              <a:ext cx="108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2" idx="0"/>
            </p:cNvCxnSpPr>
            <p:nvPr/>
          </p:nvCxnSpPr>
          <p:spPr>
            <a:xfrm flipV="1">
              <a:off x="6986238" y="4807743"/>
              <a:ext cx="1148112" cy="2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gradiente </a:t>
                  </a:r>
                  <a:r>
                    <a:rPr lang="en-US" sz="1400" b="1" dirty="0" err="1"/>
                    <a:t>negativo</a:t>
                  </a:r>
                  <a:r>
                    <a:rPr lang="en-US" sz="1400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nl-BE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inicial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nl-BE" sz="1400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nl-BE" sz="1400" dirty="0"/>
                    <a:t> </a:t>
                  </a:r>
                  <a:r>
                    <a:rPr lang="nl-BE" sz="1400" dirty="0" err="1"/>
                    <a:t>aumenta</a:t>
                  </a:r>
                  <a:r>
                    <a:rPr lang="nl-BE" sz="1400" dirty="0"/>
                    <a:t> e se </a:t>
                  </a:r>
                  <a:r>
                    <a:rPr lang="nl-BE" sz="1400" dirty="0" err="1"/>
                    <a:t>aproxima</a:t>
                  </a:r>
                  <a:r>
                    <a:rPr lang="nl-BE" sz="1400" dirty="0"/>
                    <a:t> do </a:t>
                  </a:r>
                  <a:r>
                    <a:rPr lang="nl-BE" sz="1400" dirty="0" err="1"/>
                    <a:t>mínimo</a:t>
                  </a:r>
                  <a:endParaRPr lang="nl-BE" sz="1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6704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498442" y="644806"/>
            <a:ext cx="3571938" cy="5234403"/>
            <a:chOff x="6498442" y="644806"/>
            <a:chExt cx="3571938" cy="5234403"/>
          </a:xfrm>
        </p:grpSpPr>
        <p:grpSp>
          <p:nvGrpSpPr>
            <p:cNvPr id="7" name="Group 6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11" name="Flowchart: Connector 10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508750" y="2705797"/>
              <a:ext cx="0" cy="2016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502400" y="4726109"/>
              <a:ext cx="320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B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  <a:blipFill>
                  <a:blip r:embed="rId2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B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nl-BE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400" b="1" dirty="0"/>
                    <a:t> inicializado </a:t>
                  </a:r>
                  <a:r>
                    <a:rPr lang="en-US" sz="1400" b="1" dirty="0" err="1"/>
                    <a:t>em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uma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posição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após</a:t>
                  </a:r>
                  <a:r>
                    <a:rPr lang="en-US" sz="1400" b="1" dirty="0"/>
                    <a:t> o </a:t>
                  </a:r>
                  <a:r>
                    <a:rPr lang="en-US" sz="1400" b="1" dirty="0" err="1"/>
                    <a:t>mínimo</a:t>
                  </a:r>
                  <a:endParaRPr lang="en-US" sz="1400" b="1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2326" b="-1046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ó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timo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mínimo</a:t>
                  </a:r>
                  <a:r>
                    <a:rPr lang="en-US" sz="1400" dirty="0"/>
                    <a:t> global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blipFill>
                  <a:blip r:embed="rId5"/>
                  <a:stretch>
                    <a:fillRect b="-10227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9003958" y="4810334"/>
                  <a:ext cx="727059" cy="321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inicial</m:t>
                            </m:r>
                          </m:sup>
                        </m:sSubSup>
                      </m:oMath>
                    </m:oMathPara>
                  </a14:m>
                  <a:endParaRPr lang="nl-BE" sz="14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958" y="4810334"/>
                  <a:ext cx="727059" cy="3215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 rot="5400000">
              <a:off x="8822725" y="4188075"/>
              <a:ext cx="108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8205438" y="4807743"/>
              <a:ext cx="1148112" cy="259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gradiente </a:t>
                  </a:r>
                  <a:r>
                    <a:rPr lang="en-US" sz="1400" b="1" dirty="0" err="1"/>
                    <a:t>positivo</a:t>
                  </a:r>
                  <a:r>
                    <a:rPr lang="en-US" sz="1400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nl-BE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inicial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nl-BE" sz="1400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nl-BE" sz="1400" dirty="0"/>
                    <a:t> diminiu e se </a:t>
                  </a:r>
                  <a:r>
                    <a:rPr lang="nl-BE" sz="1400" dirty="0" err="1"/>
                    <a:t>aproxima</a:t>
                  </a:r>
                  <a:r>
                    <a:rPr lang="nl-BE" sz="1400" dirty="0"/>
                    <a:t> do </a:t>
                  </a:r>
                  <a:r>
                    <a:rPr lang="nl-BE" sz="1400" dirty="0" err="1"/>
                    <a:t>mínimo</a:t>
                  </a:r>
                  <a:endParaRPr lang="nl-BE" sz="1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/>
            <p:nvPr/>
          </p:nvCxnSpPr>
          <p:spPr>
            <a:xfrm flipH="1">
              <a:off x="9179906" y="3209455"/>
              <a:ext cx="396591" cy="907881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>
              <a:off x="9319863" y="356188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3021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do Passo de Aprendizagem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9042570" cy="47101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 smtClean="0"/>
                  <a:t>Conforme nós já aprendemos, enquanto o </a:t>
                </a:r>
                <a:r>
                  <a:rPr lang="pt-BR" b="1" i="1" dirty="0" smtClean="0"/>
                  <a:t>sentido</a:t>
                </a:r>
                <a:r>
                  <a:rPr lang="pt-BR" dirty="0" smtClean="0"/>
                  <a:t> e a </a:t>
                </a:r>
                <a:r>
                  <a:rPr lang="pt-BR" b="1" i="1" dirty="0" smtClean="0"/>
                  <a:t>direção</a:t>
                </a:r>
                <a:r>
                  <a:rPr lang="pt-BR" dirty="0" smtClean="0"/>
                  <a:t> </a:t>
                </a:r>
                <a:r>
                  <a:rPr lang="pt-BR" dirty="0"/>
                  <a:t>para o mínimo </a:t>
                </a:r>
                <a:r>
                  <a:rPr lang="pt-BR" dirty="0" smtClean="0"/>
                  <a:t>são determinados </a:t>
                </a:r>
                <a:r>
                  <a:rPr lang="pt-BR" dirty="0"/>
                  <a:t>pelo </a:t>
                </a:r>
                <a:r>
                  <a:rPr lang="pt-BR" b="1" i="1" dirty="0"/>
                  <a:t>vetor gradiente</a:t>
                </a:r>
                <a:r>
                  <a:rPr lang="pt-BR" dirty="0"/>
                  <a:t>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o </a:t>
                </a:r>
                <a:r>
                  <a:rPr lang="pt-BR" b="1" i="1" dirty="0"/>
                  <a:t>passo de aprendizagem</a:t>
                </a:r>
                <a:r>
                  <a:rPr lang="pt-BR" dirty="0"/>
                  <a:t> determina o quão grande </a:t>
                </a:r>
                <a:r>
                  <a:rPr lang="pt-BR" dirty="0" smtClean="0"/>
                  <a:t>esse </a:t>
                </a:r>
                <a:r>
                  <a:rPr lang="pt-BR" dirty="0"/>
                  <a:t>passo é dado naquela </a:t>
                </a:r>
                <a:r>
                  <a:rPr lang="pt-BR" dirty="0" smtClean="0"/>
                  <a:t>direção e sentido.</a:t>
                </a:r>
                <a:endParaRPr lang="pt-BR" dirty="0"/>
              </a:p>
              <a:p>
                <a:r>
                  <a:rPr lang="pt-BR" dirty="0"/>
                  <a:t>Portanto, a </a:t>
                </a:r>
                <a:r>
                  <a:rPr lang="pt-BR" b="1" dirty="0">
                    <a:solidFill>
                      <a:srgbClr val="FF0000"/>
                    </a:solidFill>
                  </a:rPr>
                  <a:t>escolha do passo de aprendizagem é muito importante</a:t>
                </a:r>
                <a:r>
                  <a:rPr lang="pt-BR" dirty="0"/>
                  <a:t>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Caso </a:t>
                </a:r>
                <a:r>
                  <a:rPr lang="pt-BR" dirty="0" smtClean="0"/>
                  <a:t>ele seja </a:t>
                </a:r>
                <a:r>
                  <a:rPr lang="pt-BR" dirty="0"/>
                  <a:t>muito pequeno, a convergência do algoritmo levará muito tempo.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Exemplo</a:t>
                </a:r>
                <a:r>
                  <a:rPr lang="pt-BR" dirty="0"/>
                  <a:t>: com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pt-BR" dirty="0"/>
                  <a:t> atinge o valor ótimo após mais de </a:t>
                </a:r>
                <a:r>
                  <a:rPr lang="pt-BR" dirty="0" smtClean="0"/>
                  <a:t>250 épocas.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Passos muito curtos, fazem com que o algoritmo caminhe vagarosamente em direção ao </a:t>
                </a:r>
                <a:r>
                  <a:rPr lang="pt-BR" b="1" i="1" dirty="0" smtClean="0"/>
                  <a:t>mínimo global</a:t>
                </a:r>
                <a:r>
                  <a:rPr lang="pt-BR" dirty="0" smtClean="0"/>
                  <a:t> da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9042570" cy="4710111"/>
              </a:xfrm>
              <a:blipFill rotWithShape="0">
                <a:blip r:embed="rId3"/>
                <a:stretch>
                  <a:fillRect l="-1146" t="-2846" r="-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5384" y="6400800"/>
            <a:ext cx="55639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u="sng" dirty="0" smtClean="0">
                <a:solidFill>
                  <a:srgbClr val="00B0F0"/>
                </a:solidFill>
                <a:hlinkClick r:id="rId4"/>
              </a:rPr>
              <a:t>Exemplo: </a:t>
            </a:r>
            <a:r>
              <a:rPr lang="pt-BR" sz="1600" u="sng" dirty="0" smtClean="0">
                <a:solidFill>
                  <a:srgbClr val="00B0F0"/>
                </a:solidFill>
                <a:hlinkClick r:id="rId4"/>
              </a:rPr>
              <a:t>linear_regression_selecting_the_learning_rate.ipynb</a:t>
            </a:r>
            <a:endParaRPr lang="pt-BR" sz="1600" u="sng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13692" r="22970" b="19399"/>
          <a:stretch/>
        </p:blipFill>
        <p:spPr>
          <a:xfrm>
            <a:off x="9880769" y="132375"/>
            <a:ext cx="2223762" cy="1967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" r="9381" b="2090"/>
          <a:stretch/>
        </p:blipFill>
        <p:spPr>
          <a:xfrm>
            <a:off x="9880769" y="2249174"/>
            <a:ext cx="2223762" cy="2230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8" r="9000" b="2847"/>
          <a:stretch/>
        </p:blipFill>
        <p:spPr>
          <a:xfrm>
            <a:off x="9844084" y="4546565"/>
            <a:ext cx="2264051" cy="22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97840" y="1894739"/>
            <a:ext cx="3469041" cy="2223658"/>
            <a:chOff x="6426200" y="2839619"/>
            <a:chExt cx="3469041" cy="2223658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432550" y="2924872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426200" y="4726109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8867643" y="4416946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575413" y="3276600"/>
              <a:ext cx="2209800" cy="1387355"/>
            </a:xfrm>
            <a:custGeom>
              <a:avLst/>
              <a:gdLst>
                <a:gd name="connsiteX0" fmla="*/ 0 w 1699260"/>
                <a:gd name="connsiteY0" fmla="*/ 0 h 1575619"/>
                <a:gd name="connsiteX1" fmla="*/ 365760 w 1699260"/>
                <a:gd name="connsiteY1" fmla="*/ 1348740 h 1575619"/>
                <a:gd name="connsiteX2" fmla="*/ 1699260 w 1699260"/>
                <a:gd name="connsiteY2" fmla="*/ 1562100 h 157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9260" h="1575619">
                  <a:moveTo>
                    <a:pt x="0" y="0"/>
                  </a:moveTo>
                  <a:cubicBezTo>
                    <a:pt x="41275" y="544195"/>
                    <a:pt x="82550" y="1088390"/>
                    <a:pt x="365760" y="1348740"/>
                  </a:cubicBezTo>
                  <a:cubicBezTo>
                    <a:pt x="648970" y="1609090"/>
                    <a:pt x="1174115" y="1585595"/>
                    <a:pt x="1699260" y="15621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24020" y="1913568"/>
            <a:ext cx="3469041" cy="2223658"/>
            <a:chOff x="4224020" y="1913568"/>
            <a:chExt cx="3469041" cy="222365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230370" y="1998821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4020" y="3800058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4296262" y="1913568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262" y="1913568"/>
                  <a:ext cx="75322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/>
            <p:cNvSpPr/>
            <p:nvPr/>
          </p:nvSpPr>
          <p:spPr>
            <a:xfrm>
              <a:off x="6665463" y="3490895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4419600" y="2415540"/>
              <a:ext cx="2209800" cy="1104900"/>
            </a:xfrm>
            <a:custGeom>
              <a:avLst/>
              <a:gdLst>
                <a:gd name="connsiteX0" fmla="*/ 0 w 2209800"/>
                <a:gd name="connsiteY0" fmla="*/ 0 h 1104900"/>
                <a:gd name="connsiteX1" fmla="*/ 800100 w 2209800"/>
                <a:gd name="connsiteY1" fmla="*/ 838200 h 1104900"/>
                <a:gd name="connsiteX2" fmla="*/ 2209800 w 220980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0" h="1104900">
                  <a:moveTo>
                    <a:pt x="0" y="0"/>
                  </a:moveTo>
                  <a:cubicBezTo>
                    <a:pt x="215900" y="327025"/>
                    <a:pt x="431800" y="654050"/>
                    <a:pt x="800100" y="838200"/>
                  </a:cubicBezTo>
                  <a:cubicBezTo>
                    <a:pt x="1168400" y="1022350"/>
                    <a:pt x="1902460" y="1054100"/>
                    <a:pt x="2209800" y="11049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93632" y="1979992"/>
            <a:ext cx="3469041" cy="2223658"/>
            <a:chOff x="8393632" y="1979992"/>
            <a:chExt cx="3469041" cy="2223658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8399982" y="2065245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8393632" y="3866482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8465874" y="1979992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874" y="1979992"/>
                  <a:ext cx="75322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/>
            <p:cNvSpPr/>
            <p:nvPr/>
          </p:nvSpPr>
          <p:spPr>
            <a:xfrm>
              <a:off x="10835075" y="3557319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8511540" y="2247900"/>
              <a:ext cx="1676400" cy="929640"/>
            </a:xfrm>
            <a:custGeom>
              <a:avLst/>
              <a:gdLst>
                <a:gd name="connsiteX0" fmla="*/ 0 w 1676400"/>
                <a:gd name="connsiteY0" fmla="*/ 929640 h 929640"/>
                <a:gd name="connsiteX1" fmla="*/ 1379220 w 1676400"/>
                <a:gd name="connsiteY1" fmla="*/ 746760 h 929640"/>
                <a:gd name="connsiteX2" fmla="*/ 1676400 w 1676400"/>
                <a:gd name="connsiteY2" fmla="*/ 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929640">
                  <a:moveTo>
                    <a:pt x="0" y="929640"/>
                  </a:moveTo>
                  <a:cubicBezTo>
                    <a:pt x="549910" y="915670"/>
                    <a:pt x="1099820" y="901700"/>
                    <a:pt x="1379220" y="746760"/>
                  </a:cubicBezTo>
                  <a:cubicBezTo>
                    <a:pt x="1658620" y="591820"/>
                    <a:pt x="1667510" y="295910"/>
                    <a:pt x="167640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30370" y="4542555"/>
            <a:ext cx="3469041" cy="2223658"/>
            <a:chOff x="4230370" y="4542555"/>
            <a:chExt cx="3469041" cy="222365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4236720" y="4627808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4230370" y="6429045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4302612" y="4542555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2612" y="4542555"/>
                  <a:ext cx="75322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/>
            <p:cNvSpPr/>
            <p:nvPr/>
          </p:nvSpPr>
          <p:spPr>
            <a:xfrm>
              <a:off x="6671813" y="6119882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296262" y="5421973"/>
              <a:ext cx="2422570" cy="464820"/>
              <a:chOff x="4856408" y="5438056"/>
              <a:chExt cx="2422570" cy="464820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5256786" y="5438056"/>
                <a:ext cx="403200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Freeform 27"/>
              <p:cNvSpPr/>
              <p:nvPr/>
            </p:nvSpPr>
            <p:spPr>
              <a:xfrm flipH="1">
                <a:off x="5658106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6059424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Freeform 35"/>
              <p:cNvSpPr/>
              <p:nvPr/>
            </p:nvSpPr>
            <p:spPr>
              <a:xfrm flipH="1">
                <a:off x="6467601" y="5438056"/>
                <a:ext cx="403200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6877660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Freeform 38"/>
              <p:cNvSpPr/>
              <p:nvPr/>
            </p:nvSpPr>
            <p:spPr>
              <a:xfrm flipH="1">
                <a:off x="4856408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6612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/>
          <p:cNvGrpSpPr/>
          <p:nvPr/>
        </p:nvGrpSpPr>
        <p:grpSpPr>
          <a:xfrm>
            <a:off x="6818898" y="2134388"/>
            <a:ext cx="3549478" cy="3157828"/>
            <a:chOff x="6818898" y="2134388"/>
            <a:chExt cx="3549478" cy="3157828"/>
          </a:xfrm>
        </p:grpSpPr>
        <p:sp>
          <p:nvSpPr>
            <p:cNvPr id="108" name="Oval 107"/>
            <p:cNvSpPr/>
            <p:nvPr/>
          </p:nvSpPr>
          <p:spPr>
            <a:xfrm>
              <a:off x="7353299" y="2749031"/>
              <a:ext cx="2160000" cy="21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Oval 108"/>
            <p:cNvSpPr/>
            <p:nvPr/>
          </p:nvSpPr>
          <p:spPr>
            <a:xfrm>
              <a:off x="7533299" y="2929031"/>
              <a:ext cx="1800000" cy="18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Oval 109"/>
            <p:cNvSpPr/>
            <p:nvPr/>
          </p:nvSpPr>
          <p:spPr>
            <a:xfrm>
              <a:off x="7713299" y="3109031"/>
              <a:ext cx="1440000" cy="14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Oval 110"/>
            <p:cNvSpPr/>
            <p:nvPr/>
          </p:nvSpPr>
          <p:spPr>
            <a:xfrm>
              <a:off x="7893299" y="3289031"/>
              <a:ext cx="1080000" cy="10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111"/>
            <p:cNvSpPr/>
            <p:nvPr/>
          </p:nvSpPr>
          <p:spPr>
            <a:xfrm>
              <a:off x="8073299" y="3469031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Oval 112"/>
            <p:cNvSpPr/>
            <p:nvPr/>
          </p:nvSpPr>
          <p:spPr>
            <a:xfrm>
              <a:off x="8253299" y="364903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Multiply 113"/>
            <p:cNvSpPr>
              <a:spLocks noChangeAspect="1"/>
            </p:cNvSpPr>
            <p:nvPr/>
          </p:nvSpPr>
          <p:spPr>
            <a:xfrm>
              <a:off x="8349614" y="3734666"/>
              <a:ext cx="158298" cy="1800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H="1">
              <a:off x="7936368" y="4340403"/>
              <a:ext cx="136931" cy="1800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8074119" y="4165165"/>
              <a:ext cx="153100" cy="17526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8216880" y="4030041"/>
              <a:ext cx="86539" cy="15067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>
              <a:off x="8304826" y="3915692"/>
              <a:ext cx="65154" cy="11250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8368145" y="3829031"/>
              <a:ext cx="65154" cy="9217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Multiply 130"/>
            <p:cNvSpPr>
              <a:spLocks noChangeAspect="1"/>
            </p:cNvSpPr>
            <p:nvPr/>
          </p:nvSpPr>
          <p:spPr>
            <a:xfrm>
              <a:off x="7733351" y="4634932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H="1">
              <a:off x="7750018" y="4513680"/>
              <a:ext cx="193832" cy="1828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Multiply 131"/>
            <p:cNvSpPr>
              <a:spLocks noChangeAspect="1"/>
            </p:cNvSpPr>
            <p:nvPr/>
          </p:nvSpPr>
          <p:spPr>
            <a:xfrm>
              <a:off x="7907441" y="4469956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Multiply 132"/>
            <p:cNvSpPr>
              <a:spLocks noChangeAspect="1"/>
            </p:cNvSpPr>
            <p:nvPr/>
          </p:nvSpPr>
          <p:spPr>
            <a:xfrm>
              <a:off x="7991128" y="4358555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4" name="Multiply 133"/>
            <p:cNvSpPr>
              <a:spLocks noChangeAspect="1"/>
            </p:cNvSpPr>
            <p:nvPr/>
          </p:nvSpPr>
          <p:spPr>
            <a:xfrm>
              <a:off x="8073299" y="4257603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Multiply 134"/>
            <p:cNvSpPr>
              <a:spLocks noChangeAspect="1"/>
            </p:cNvSpPr>
            <p:nvPr/>
          </p:nvSpPr>
          <p:spPr>
            <a:xfrm>
              <a:off x="8300077" y="3920332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Multiply 153"/>
            <p:cNvSpPr>
              <a:spLocks noChangeAspect="1"/>
            </p:cNvSpPr>
            <p:nvPr/>
          </p:nvSpPr>
          <p:spPr>
            <a:xfrm>
              <a:off x="8175312" y="4136565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Multiply 154"/>
            <p:cNvSpPr>
              <a:spLocks noChangeAspect="1"/>
            </p:cNvSpPr>
            <p:nvPr/>
          </p:nvSpPr>
          <p:spPr>
            <a:xfrm>
              <a:off x="8241507" y="4011444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0" name="Straight Arrow Connector 159"/>
            <p:cNvCxnSpPr/>
            <p:nvPr/>
          </p:nvCxnSpPr>
          <p:spPr>
            <a:xfrm>
              <a:off x="7038874" y="2534498"/>
              <a:ext cx="0" cy="255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rot="5400000">
              <a:off x="8507912" y="3626810"/>
              <a:ext cx="0" cy="29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>
                  <a:off x="9942348" y="4892106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348" y="4892106"/>
                  <a:ext cx="426028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6818898" y="2134388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898" y="2134388"/>
                  <a:ext cx="426028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6" name="Group 165"/>
          <p:cNvGrpSpPr/>
          <p:nvPr/>
        </p:nvGrpSpPr>
        <p:grpSpPr>
          <a:xfrm>
            <a:off x="2817120" y="895312"/>
            <a:ext cx="3539783" cy="4892060"/>
            <a:chOff x="2817120" y="895312"/>
            <a:chExt cx="3539783" cy="4892060"/>
          </a:xfrm>
        </p:grpSpPr>
        <p:sp>
          <p:nvSpPr>
            <p:cNvPr id="4" name="Oval 3"/>
            <p:cNvSpPr>
              <a:spLocks/>
            </p:cNvSpPr>
            <p:nvPr/>
          </p:nvSpPr>
          <p:spPr>
            <a:xfrm>
              <a:off x="3657598" y="1683325"/>
              <a:ext cx="1800000" cy="36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/>
            <p:cNvSpPr/>
            <p:nvPr/>
          </p:nvSpPr>
          <p:spPr>
            <a:xfrm>
              <a:off x="4017598" y="2042031"/>
              <a:ext cx="1080000" cy="28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/>
            <p:cNvSpPr/>
            <p:nvPr/>
          </p:nvSpPr>
          <p:spPr>
            <a:xfrm>
              <a:off x="4377598" y="2402031"/>
              <a:ext cx="360000" cy="21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/>
            <p:cNvSpPr/>
            <p:nvPr/>
          </p:nvSpPr>
          <p:spPr>
            <a:xfrm>
              <a:off x="4197598" y="2222031"/>
              <a:ext cx="720000" cy="25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/>
            <p:cNvSpPr/>
            <p:nvPr/>
          </p:nvSpPr>
          <p:spPr>
            <a:xfrm>
              <a:off x="3837598" y="1862031"/>
              <a:ext cx="1440000" cy="32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/>
            <p:cNvSpPr>
              <a:spLocks/>
            </p:cNvSpPr>
            <p:nvPr/>
          </p:nvSpPr>
          <p:spPr>
            <a:xfrm>
              <a:off x="3477598" y="1502031"/>
              <a:ext cx="2160000" cy="39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H="1">
              <a:off x="4253250" y="5216278"/>
              <a:ext cx="386493" cy="153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Multiply 135"/>
            <p:cNvSpPr>
              <a:spLocks/>
            </p:cNvSpPr>
            <p:nvPr/>
          </p:nvSpPr>
          <p:spPr>
            <a:xfrm>
              <a:off x="4216841" y="5338443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7" name="Multiply 136"/>
            <p:cNvSpPr>
              <a:spLocks/>
            </p:cNvSpPr>
            <p:nvPr/>
          </p:nvSpPr>
          <p:spPr>
            <a:xfrm>
              <a:off x="4598658" y="5170600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Multiply 68"/>
            <p:cNvSpPr>
              <a:spLocks noChangeAspect="1"/>
            </p:cNvSpPr>
            <p:nvPr/>
          </p:nvSpPr>
          <p:spPr>
            <a:xfrm>
              <a:off x="4468132" y="3344554"/>
              <a:ext cx="158298" cy="1800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 flipV="1">
              <a:off x="4516368" y="3611183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4522774" y="3661302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 flipH="1" flipV="1">
              <a:off x="4540454" y="3778347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0800000" flipH="1" flipV="1">
              <a:off x="4551995" y="3841032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 flipH="1" flipV="1">
              <a:off x="4557568" y="3898479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Multiply 137"/>
            <p:cNvSpPr>
              <a:spLocks noChangeAspect="1"/>
            </p:cNvSpPr>
            <p:nvPr/>
          </p:nvSpPr>
          <p:spPr>
            <a:xfrm>
              <a:off x="4396841" y="4994030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4433250" y="4936612"/>
              <a:ext cx="145222" cy="10177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433250" y="5036924"/>
              <a:ext cx="206493" cy="1800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Multiply 138"/>
            <p:cNvSpPr>
              <a:spLocks noChangeAspect="1"/>
            </p:cNvSpPr>
            <p:nvPr/>
          </p:nvSpPr>
          <p:spPr>
            <a:xfrm>
              <a:off x="4541256" y="4892106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Multiply 139"/>
            <p:cNvSpPr>
              <a:spLocks noChangeAspect="1"/>
            </p:cNvSpPr>
            <p:nvPr/>
          </p:nvSpPr>
          <p:spPr>
            <a:xfrm>
              <a:off x="4416484" y="4782417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Multiply 140"/>
            <p:cNvSpPr>
              <a:spLocks noChangeAspect="1"/>
            </p:cNvSpPr>
            <p:nvPr/>
          </p:nvSpPr>
          <p:spPr>
            <a:xfrm>
              <a:off x="4527814" y="4665846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Multiply 141"/>
            <p:cNvSpPr>
              <a:spLocks/>
            </p:cNvSpPr>
            <p:nvPr/>
          </p:nvSpPr>
          <p:spPr>
            <a:xfrm>
              <a:off x="4432482" y="4497324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Multiply 142"/>
            <p:cNvSpPr>
              <a:spLocks/>
            </p:cNvSpPr>
            <p:nvPr/>
          </p:nvSpPr>
          <p:spPr>
            <a:xfrm>
              <a:off x="4586752" y="4430025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Multiply 143"/>
            <p:cNvSpPr>
              <a:spLocks/>
            </p:cNvSpPr>
            <p:nvPr/>
          </p:nvSpPr>
          <p:spPr>
            <a:xfrm>
              <a:off x="4489301" y="4254654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Multiply 144"/>
            <p:cNvSpPr>
              <a:spLocks/>
            </p:cNvSpPr>
            <p:nvPr/>
          </p:nvSpPr>
          <p:spPr>
            <a:xfrm>
              <a:off x="4647454" y="4169248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Multiply 145"/>
            <p:cNvSpPr>
              <a:spLocks/>
            </p:cNvSpPr>
            <p:nvPr/>
          </p:nvSpPr>
          <p:spPr>
            <a:xfrm>
              <a:off x="4515354" y="4085156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Multiply 146"/>
            <p:cNvSpPr>
              <a:spLocks noChangeAspect="1"/>
            </p:cNvSpPr>
            <p:nvPr/>
          </p:nvSpPr>
          <p:spPr>
            <a:xfrm>
              <a:off x="4601229" y="3950902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Multiply 147"/>
            <p:cNvSpPr>
              <a:spLocks noChangeAspect="1"/>
            </p:cNvSpPr>
            <p:nvPr/>
          </p:nvSpPr>
          <p:spPr>
            <a:xfrm>
              <a:off x="4598029" y="3846380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Multiply 148"/>
            <p:cNvSpPr>
              <a:spLocks noChangeAspect="1"/>
            </p:cNvSpPr>
            <p:nvPr/>
          </p:nvSpPr>
          <p:spPr>
            <a:xfrm>
              <a:off x="4517694" y="3803997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Multiply 149"/>
            <p:cNvSpPr>
              <a:spLocks noChangeAspect="1"/>
            </p:cNvSpPr>
            <p:nvPr/>
          </p:nvSpPr>
          <p:spPr>
            <a:xfrm>
              <a:off x="4496498" y="3683246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Multiply 150"/>
            <p:cNvSpPr>
              <a:spLocks noChangeAspect="1"/>
            </p:cNvSpPr>
            <p:nvPr/>
          </p:nvSpPr>
          <p:spPr>
            <a:xfrm>
              <a:off x="4486717" y="3557718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0" name="Straight Connector 79"/>
            <p:cNvCxnSpPr/>
            <p:nvPr/>
          </p:nvCxnSpPr>
          <p:spPr>
            <a:xfrm rot="10800000" flipH="1" flipV="1">
              <a:off x="4569109" y="3960140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551996" y="4006045"/>
              <a:ext cx="87747" cy="12439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 flipV="1">
              <a:off x="4570316" y="4113719"/>
              <a:ext cx="87747" cy="12439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4522717" y="4217178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 flipH="1">
              <a:off x="4490591" y="4331172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10800000" flipH="1">
              <a:off x="4466582" y="4460600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4438387" y="4578734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460231" y="4699147"/>
              <a:ext cx="105160" cy="12672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 flipV="1">
              <a:off x="4470137" y="4820883"/>
              <a:ext cx="105160" cy="12672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4513192" y="3490807"/>
              <a:ext cx="42247" cy="1203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 flipH="1" flipV="1">
              <a:off x="4527096" y="3725595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Multiply 151"/>
            <p:cNvSpPr>
              <a:spLocks noChangeAspect="1"/>
            </p:cNvSpPr>
            <p:nvPr/>
          </p:nvSpPr>
          <p:spPr>
            <a:xfrm>
              <a:off x="4568482" y="3722621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3" name="Multiply 152"/>
            <p:cNvSpPr>
              <a:spLocks noChangeAspect="1"/>
            </p:cNvSpPr>
            <p:nvPr/>
          </p:nvSpPr>
          <p:spPr>
            <a:xfrm>
              <a:off x="4553694" y="3612134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8" name="Straight Arrow Connector 157"/>
            <p:cNvCxnSpPr/>
            <p:nvPr/>
          </p:nvCxnSpPr>
          <p:spPr>
            <a:xfrm>
              <a:off x="3030134" y="1302987"/>
              <a:ext cx="0" cy="4284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5400000">
              <a:off x="4496439" y="4118552"/>
              <a:ext cx="0" cy="29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5930875" y="5387262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875" y="5387262"/>
                  <a:ext cx="42602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817120" y="895312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120" y="895312"/>
                  <a:ext cx="426028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80847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936633" y="2134388"/>
            <a:ext cx="3836177" cy="3649708"/>
            <a:chOff x="936633" y="2134388"/>
            <a:chExt cx="3836177" cy="3649708"/>
          </a:xfrm>
        </p:grpSpPr>
        <p:grpSp>
          <p:nvGrpSpPr>
            <p:cNvPr id="56" name="Group 55"/>
            <p:cNvGrpSpPr/>
            <p:nvPr/>
          </p:nvGrpSpPr>
          <p:grpSpPr>
            <a:xfrm>
              <a:off x="1705732" y="2134388"/>
              <a:ext cx="3067078" cy="3649708"/>
              <a:chOff x="1705732" y="2134388"/>
              <a:chExt cx="3067078" cy="3649708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1800709" y="2558531"/>
                <a:ext cx="2160000" cy="21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980709" y="2738531"/>
                <a:ext cx="180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160709" y="2918531"/>
                <a:ext cx="1440000" cy="14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340709" y="3098531"/>
                <a:ext cx="1080000" cy="10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520709" y="3278531"/>
                <a:ext cx="720000" cy="72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700709" y="3458531"/>
                <a:ext cx="360000" cy="3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Multiply 34"/>
              <p:cNvSpPr>
                <a:spLocks noChangeAspect="1"/>
              </p:cNvSpPr>
              <p:nvPr/>
            </p:nvSpPr>
            <p:spPr>
              <a:xfrm>
                <a:off x="2797024" y="3544166"/>
                <a:ext cx="158298" cy="180000"/>
              </a:xfrm>
              <a:prstGeom prst="mathMultiply">
                <a:avLst/>
              </a:prstGeom>
              <a:solidFill>
                <a:schemeClr val="accent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4346782" y="4890443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6782" y="4890443"/>
                    <a:ext cx="426028" cy="40011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990208" y="2134388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0208" y="2134388"/>
                    <a:ext cx="426028" cy="4001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Rectangle 39"/>
              <p:cNvSpPr/>
              <p:nvPr/>
            </p:nvSpPr>
            <p:spPr>
              <a:xfrm rot="2700000">
                <a:off x="1772158" y="4675745"/>
                <a:ext cx="864000" cy="86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705732" y="4463431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m:rPr>
                                  <m:nor/>
                                </m:rPr>
                                <a:rPr lang="pt-BR" b="1" dirty="0"/>
                                <m:t> </m:t>
                              </m:r>
                            </m:e>
                            <m: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5732" y="4463431"/>
                    <a:ext cx="339772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8929" r="-357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/>
              <p:cNvCxnSpPr/>
              <p:nvPr/>
            </p:nvCxnSpPr>
            <p:spPr>
              <a:xfrm rot="5400000">
                <a:off x="3287827" y="4016460"/>
                <a:ext cx="0" cy="2160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210184" y="2534498"/>
                <a:ext cx="0" cy="2556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2158585" y="4458583"/>
                <a:ext cx="98797" cy="10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/>
                  <p:cNvSpPr/>
                  <p:nvPr/>
                </p:nvSpPr>
                <p:spPr>
                  <a:xfrm>
                    <a:off x="2661486" y="5414764"/>
                    <a:ext cx="72641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3" name="Rectangl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1486" y="5414764"/>
                    <a:ext cx="72641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936633" y="4158937"/>
              <a:ext cx="965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solução</a:t>
              </a:r>
            </a:p>
          </p:txBody>
        </p:sp>
        <p:cxnSp>
          <p:nvCxnSpPr>
            <p:cNvPr id="59" name="Straight Arrow Connector 58"/>
            <p:cNvCxnSpPr>
              <a:endCxn id="50" idx="2"/>
            </p:cNvCxnSpPr>
            <p:nvPr/>
          </p:nvCxnSpPr>
          <p:spPr>
            <a:xfrm>
              <a:off x="1784106" y="4369151"/>
              <a:ext cx="374479" cy="140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5921535" y="2134388"/>
            <a:ext cx="3675609" cy="3546185"/>
            <a:chOff x="5921535" y="2134388"/>
            <a:chExt cx="3675609" cy="3546185"/>
          </a:xfrm>
        </p:grpSpPr>
        <p:grpSp>
          <p:nvGrpSpPr>
            <p:cNvPr id="55" name="Group 54"/>
            <p:cNvGrpSpPr/>
            <p:nvPr/>
          </p:nvGrpSpPr>
          <p:grpSpPr>
            <a:xfrm>
              <a:off x="6542714" y="2134388"/>
              <a:ext cx="3054430" cy="3546185"/>
              <a:chOff x="6542714" y="2134388"/>
              <a:chExt cx="3054430" cy="35461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9171116" y="4907412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1116" y="4907412"/>
                    <a:ext cx="426028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818898" y="2134388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8898" y="2134388"/>
                    <a:ext cx="426028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Oval 40"/>
              <p:cNvSpPr/>
              <p:nvPr/>
            </p:nvSpPr>
            <p:spPr>
              <a:xfrm>
                <a:off x="6542714" y="4601785"/>
                <a:ext cx="1008000" cy="10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626709" y="2571231"/>
                <a:ext cx="2160000" cy="21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06709" y="2751231"/>
                <a:ext cx="180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986709" y="2931231"/>
                <a:ext cx="1440000" cy="14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166709" y="3111231"/>
                <a:ext cx="1080000" cy="10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346709" y="3291231"/>
                <a:ext cx="720000" cy="72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526709" y="3471231"/>
                <a:ext cx="360000" cy="3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Multiply 47"/>
              <p:cNvSpPr>
                <a:spLocks noChangeAspect="1"/>
              </p:cNvSpPr>
              <p:nvPr/>
            </p:nvSpPr>
            <p:spPr>
              <a:xfrm>
                <a:off x="7623024" y="3556866"/>
                <a:ext cx="158298" cy="180000"/>
              </a:xfrm>
              <a:prstGeom prst="mathMultiply">
                <a:avLst/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7209452" y="4588707"/>
                <a:ext cx="98797" cy="10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7075040" y="4694711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m:rPr>
                                  <m:nor/>
                                </m:rPr>
                                <a:rPr lang="pt-BR" b="1" dirty="0"/>
                                <m:t> </m:t>
                              </m:r>
                            </m:e>
                            <m: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5040" y="4694711"/>
                    <a:ext cx="339772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9091" r="-5455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/>
              <p:cNvCxnSpPr/>
              <p:nvPr/>
            </p:nvCxnSpPr>
            <p:spPr>
              <a:xfrm rot="5400000">
                <a:off x="8121956" y="4016460"/>
                <a:ext cx="0" cy="2160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7038874" y="2534498"/>
                <a:ext cx="0" cy="2556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/>
                  <p:cNvSpPr/>
                  <p:nvPr/>
                </p:nvSpPr>
                <p:spPr>
                  <a:xfrm>
                    <a:off x="7616638" y="5307522"/>
                    <a:ext cx="731739" cy="37305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4" name="Rectangl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6638" y="5307522"/>
                    <a:ext cx="731739" cy="37305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7" name="TextBox 66"/>
            <p:cNvSpPr txBox="1"/>
            <p:nvPr/>
          </p:nvSpPr>
          <p:spPr>
            <a:xfrm>
              <a:off x="5921535" y="4379643"/>
              <a:ext cx="965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solução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6763186" y="4583136"/>
              <a:ext cx="446266" cy="453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9773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25535" y="2360642"/>
            <a:ext cx="3217781" cy="2544915"/>
            <a:chOff x="8677971" y="3786094"/>
            <a:chExt cx="3514029" cy="27304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971" y="4063458"/>
              <a:ext cx="3514029" cy="245309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107097" y="3786094"/>
              <a:ext cx="26068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Gradiente Descendente Estocástico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90685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703328" y="1720211"/>
            <a:ext cx="4337255" cy="3027979"/>
            <a:chOff x="703328" y="1720211"/>
            <a:chExt cx="4337255" cy="30279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703329" y="1720211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29" y="1720211"/>
                  <a:ext cx="426028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8" name="Group 147"/>
            <p:cNvGrpSpPr/>
            <p:nvPr/>
          </p:nvGrpSpPr>
          <p:grpSpPr>
            <a:xfrm>
              <a:off x="703328" y="1796190"/>
              <a:ext cx="4337255" cy="2952000"/>
              <a:chOff x="703328" y="1796190"/>
              <a:chExt cx="4337255" cy="2952000"/>
            </a:xfrm>
          </p:grpSpPr>
          <p:sp>
            <p:nvSpPr>
              <p:cNvPr id="5" name="Oval 4"/>
              <p:cNvSpPr>
                <a:spLocks/>
              </p:cNvSpPr>
              <p:nvPr/>
            </p:nvSpPr>
            <p:spPr>
              <a:xfrm rot="5400000">
                <a:off x="1914555" y="1533349"/>
                <a:ext cx="1800000" cy="36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Oval 5"/>
              <p:cNvSpPr/>
              <p:nvPr/>
            </p:nvSpPr>
            <p:spPr>
              <a:xfrm rot="5400000">
                <a:off x="2275849" y="1893349"/>
                <a:ext cx="1080000" cy="28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Oval 6"/>
              <p:cNvSpPr/>
              <p:nvPr/>
            </p:nvSpPr>
            <p:spPr>
              <a:xfrm rot="5400000">
                <a:off x="2635849" y="2253349"/>
                <a:ext cx="360000" cy="21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Oval 7"/>
              <p:cNvSpPr/>
              <p:nvPr/>
            </p:nvSpPr>
            <p:spPr>
              <a:xfrm rot="5400000">
                <a:off x="2455849" y="2073349"/>
                <a:ext cx="720000" cy="252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Oval 8"/>
              <p:cNvSpPr/>
              <p:nvPr/>
            </p:nvSpPr>
            <p:spPr>
              <a:xfrm rot="5400000">
                <a:off x="2095849" y="1713349"/>
                <a:ext cx="1440000" cy="32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Oval 9"/>
              <p:cNvSpPr>
                <a:spLocks/>
              </p:cNvSpPr>
              <p:nvPr/>
            </p:nvSpPr>
            <p:spPr>
              <a:xfrm rot="5400000">
                <a:off x="1735849" y="1353349"/>
                <a:ext cx="2160000" cy="39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882035" y="2613351"/>
                <a:ext cx="126728" cy="107999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Multiply 13"/>
              <p:cNvSpPr>
                <a:spLocks noChangeAspect="1"/>
              </p:cNvSpPr>
              <p:nvPr/>
            </p:nvSpPr>
            <p:spPr>
              <a:xfrm rot="5400000">
                <a:off x="2765706" y="3264787"/>
                <a:ext cx="108000" cy="122807"/>
              </a:xfrm>
              <a:prstGeom prst="mathMultiply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9" name="Straight Arrow Connector 48"/>
              <p:cNvCxnSpPr/>
              <p:nvPr/>
            </p:nvCxnSpPr>
            <p:spPr>
              <a:xfrm rot="5400000">
                <a:off x="2864103" y="2606190"/>
                <a:ext cx="0" cy="4284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rot="10800000">
                <a:off x="703328" y="1796190"/>
                <a:ext cx="0" cy="2952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614555" y="4322889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14555" y="4322889"/>
                    <a:ext cx="426028" cy="4001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Connector 57"/>
              <p:cNvCxnSpPr/>
              <p:nvPr/>
            </p:nvCxnSpPr>
            <p:spPr>
              <a:xfrm flipH="1">
                <a:off x="1008763" y="2894795"/>
                <a:ext cx="246068" cy="79855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1252243" y="2894796"/>
                <a:ext cx="119416" cy="7002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1371659" y="3094820"/>
                <a:ext cx="223667" cy="5002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 flipV="1">
                <a:off x="1595327" y="3094820"/>
                <a:ext cx="116827" cy="39147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1712155" y="3199595"/>
                <a:ext cx="178705" cy="2867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" idx="5"/>
              </p:cNvCxnSpPr>
              <p:nvPr/>
            </p:nvCxnSpPr>
            <p:spPr>
              <a:xfrm flipH="1" flipV="1">
                <a:off x="1890860" y="3199596"/>
                <a:ext cx="161314" cy="2610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 rot="5400000">
                <a:off x="2733403" y="2491912"/>
                <a:ext cx="194229" cy="167639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8" name="Straight Connector 77"/>
              <p:cNvCxnSpPr>
                <a:endCxn id="7" idx="5"/>
              </p:cNvCxnSpPr>
              <p:nvPr/>
            </p:nvCxnSpPr>
            <p:spPr>
              <a:xfrm flipH="1">
                <a:off x="2052174" y="3294072"/>
                <a:ext cx="178706" cy="1665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 rot="5400000">
                <a:off x="2811989" y="2702869"/>
                <a:ext cx="104228" cy="124287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 flipH="1" flipV="1">
                <a:off x="2226329" y="3290561"/>
                <a:ext cx="325194" cy="1005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2551523" y="3322418"/>
                <a:ext cx="251184" cy="7509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/>
          <p:cNvGrpSpPr/>
          <p:nvPr/>
        </p:nvGrpSpPr>
        <p:grpSpPr>
          <a:xfrm>
            <a:off x="6546300" y="1715075"/>
            <a:ext cx="4305533" cy="3007924"/>
            <a:chOff x="6546300" y="1715075"/>
            <a:chExt cx="4305533" cy="3007924"/>
          </a:xfrm>
        </p:grpSpPr>
        <p:sp>
          <p:nvSpPr>
            <p:cNvPr id="99" name="Oval 98"/>
            <p:cNvSpPr>
              <a:spLocks/>
            </p:cNvSpPr>
            <p:nvPr/>
          </p:nvSpPr>
          <p:spPr>
            <a:xfrm rot="5400000">
              <a:off x="7757527" y="1508158"/>
              <a:ext cx="1800000" cy="36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99"/>
            <p:cNvSpPr/>
            <p:nvPr/>
          </p:nvSpPr>
          <p:spPr>
            <a:xfrm rot="5400000">
              <a:off x="8118821" y="1868158"/>
              <a:ext cx="1080000" cy="28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Oval 100"/>
            <p:cNvSpPr/>
            <p:nvPr/>
          </p:nvSpPr>
          <p:spPr>
            <a:xfrm rot="5400000">
              <a:off x="8478821" y="2228158"/>
              <a:ext cx="360000" cy="21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Oval 101"/>
            <p:cNvSpPr/>
            <p:nvPr/>
          </p:nvSpPr>
          <p:spPr>
            <a:xfrm rot="5400000">
              <a:off x="8298821" y="2048158"/>
              <a:ext cx="720000" cy="25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Oval 102"/>
            <p:cNvSpPr/>
            <p:nvPr/>
          </p:nvSpPr>
          <p:spPr>
            <a:xfrm rot="5400000">
              <a:off x="7938821" y="1688158"/>
              <a:ext cx="1440000" cy="32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103"/>
            <p:cNvSpPr>
              <a:spLocks/>
            </p:cNvSpPr>
            <p:nvPr/>
          </p:nvSpPr>
          <p:spPr>
            <a:xfrm rot="5400000">
              <a:off x="7578821" y="1328158"/>
              <a:ext cx="2160000" cy="39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5" name="Straight Connector 104"/>
            <p:cNvCxnSpPr/>
            <p:nvPr/>
          </p:nvCxnSpPr>
          <p:spPr>
            <a:xfrm flipH="1" flipV="1">
              <a:off x="6725007" y="2588160"/>
              <a:ext cx="126728" cy="1079998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Multiply 105"/>
            <p:cNvSpPr>
              <a:spLocks noChangeAspect="1"/>
            </p:cNvSpPr>
            <p:nvPr/>
          </p:nvSpPr>
          <p:spPr>
            <a:xfrm rot="5400000">
              <a:off x="8610393" y="3244561"/>
              <a:ext cx="108000" cy="122807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 rot="5400000">
              <a:off x="8707075" y="2580999"/>
              <a:ext cx="0" cy="4284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10800000">
              <a:off x="6546300" y="1770999"/>
              <a:ext cx="0" cy="29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575357" y="1715075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5357" y="1715075"/>
                  <a:ext cx="42602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10425805" y="4322889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805" y="4322889"/>
                  <a:ext cx="42602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Oval 116"/>
            <p:cNvSpPr>
              <a:spLocks noChangeAspect="1"/>
            </p:cNvSpPr>
            <p:nvPr/>
          </p:nvSpPr>
          <p:spPr>
            <a:xfrm rot="5400000">
              <a:off x="8576375" y="2466721"/>
              <a:ext cx="194229" cy="16763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 rot="5400000">
              <a:off x="8654961" y="2677678"/>
              <a:ext cx="104228" cy="12428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4" name="Straight Connector 123"/>
            <p:cNvCxnSpPr/>
            <p:nvPr/>
          </p:nvCxnSpPr>
          <p:spPr>
            <a:xfrm flipH="1">
              <a:off x="6858633" y="3322418"/>
              <a:ext cx="262864" cy="34574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 flipV="1">
              <a:off x="7121498" y="3322418"/>
              <a:ext cx="401988" cy="13821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17" idx="4"/>
            </p:cNvCxnSpPr>
            <p:nvPr/>
          </p:nvCxnSpPr>
          <p:spPr>
            <a:xfrm flipH="1">
              <a:off x="7525721" y="3304921"/>
              <a:ext cx="309569" cy="152442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17" idx="5"/>
              <a:endCxn id="117" idx="4"/>
            </p:cNvCxnSpPr>
            <p:nvPr/>
          </p:nvCxnSpPr>
          <p:spPr>
            <a:xfrm flipH="1" flipV="1">
              <a:off x="7835290" y="3304921"/>
              <a:ext cx="245503" cy="6867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endCxn id="117" idx="5"/>
            </p:cNvCxnSpPr>
            <p:nvPr/>
          </p:nvCxnSpPr>
          <p:spPr>
            <a:xfrm flipH="1">
              <a:off x="8080793" y="3300431"/>
              <a:ext cx="308855" cy="7316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 flipV="1">
              <a:off x="8387173" y="3301525"/>
              <a:ext cx="247978" cy="6633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272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>
            <a:off x="4688114" y="4847771"/>
            <a:ext cx="136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88114" y="3586843"/>
            <a:ext cx="1514993" cy="12609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688114" y="3568700"/>
            <a:ext cx="722993" cy="127907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11107" y="3577771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34114" y="479377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extBox 30"/>
          <p:cNvSpPr txBox="1"/>
          <p:nvPr/>
        </p:nvSpPr>
        <p:spPr>
          <a:xfrm>
            <a:off x="4111398" y="3824968"/>
            <a:ext cx="9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Passo</a:t>
            </a:r>
          </a:p>
          <a:p>
            <a:pPr algn="ctr"/>
            <a:r>
              <a:rPr lang="pt-BR" sz="1200" dirty="0" smtClean="0"/>
              <a:t>momentum</a:t>
            </a:r>
            <a:endParaRPr lang="pt-BR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868895" y="4847770"/>
            <a:ext cx="9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Passo</a:t>
            </a:r>
          </a:p>
          <a:p>
            <a:pPr algn="ctr"/>
            <a:r>
              <a:rPr lang="pt-BR" sz="1200" dirty="0" smtClean="0"/>
              <a:t>gradiente</a:t>
            </a:r>
            <a:endParaRPr lang="pt-BR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462895" y="3974680"/>
            <a:ext cx="9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Passo corrente</a:t>
            </a:r>
            <a:endParaRPr lang="pt-BR" sz="1200" dirty="0"/>
          </a:p>
        </p:txBody>
      </p:sp>
      <p:pic>
        <p:nvPicPr>
          <p:cNvPr id="34" name="Picture 2" descr="The Ravine - Jam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147" y="1029161"/>
            <a:ext cx="4280274" cy="428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22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45"/>
            <a:ext cx="10515600" cy="1325563"/>
          </a:xfrm>
        </p:spPr>
        <p:txBody>
          <a:bodyPr/>
          <a:lstStyle/>
          <a:p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Passo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4208"/>
            <a:ext cx="11102788" cy="242611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Caso o </a:t>
            </a:r>
            <a:r>
              <a:rPr lang="pt-BR" b="1" i="1" dirty="0"/>
              <a:t>passo de  aprendizagem </a:t>
            </a:r>
            <a:r>
              <a:rPr lang="pt-BR" dirty="0"/>
              <a:t>seja muito grande, o algoritmo pode nunca convergir.</a:t>
            </a:r>
          </a:p>
          <a:p>
            <a:r>
              <a:rPr lang="pt-BR" dirty="0"/>
              <a:t>O algoritmo fica “pulando” </a:t>
            </a:r>
            <a:r>
              <a:rPr lang="pt-BR" dirty="0" smtClean="0"/>
              <a:t>ou “oscilando” de </a:t>
            </a:r>
            <a:r>
              <a:rPr lang="pt-BR" dirty="0"/>
              <a:t>um lado para o outro do vale até que converge, por sorte.</a:t>
            </a:r>
          </a:p>
          <a:p>
            <a:r>
              <a:rPr lang="pt-BR" dirty="0"/>
              <a:t>Em alguns casos, a cada iteração o algoritmo “pula” para um valor mais alto que antes, </a:t>
            </a:r>
            <a:r>
              <a:rPr lang="pt-BR" dirty="0" smtClean="0"/>
              <a:t>e assim, divergindo</a:t>
            </a:r>
            <a:r>
              <a:rPr lang="pt-BR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3" r="2828" b="2316"/>
          <a:stretch/>
        </p:blipFill>
        <p:spPr>
          <a:xfrm>
            <a:off x="8579666" y="4164527"/>
            <a:ext cx="3548545" cy="2311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13692" r="22970" b="19399"/>
          <a:stretch/>
        </p:blipFill>
        <p:spPr>
          <a:xfrm>
            <a:off x="92637" y="3980321"/>
            <a:ext cx="3041715" cy="2690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0" r="9378" b="2314"/>
          <a:stretch/>
        </p:blipFill>
        <p:spPr>
          <a:xfrm>
            <a:off x="3104407" y="3977879"/>
            <a:ext cx="2691942" cy="26956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9" r="7811" b="2910"/>
          <a:stretch/>
        </p:blipFill>
        <p:spPr>
          <a:xfrm>
            <a:off x="5816383" y="3977879"/>
            <a:ext cx="2763283" cy="269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166"/>
            <a:ext cx="10515600" cy="1081314"/>
          </a:xfrm>
        </p:spPr>
        <p:txBody>
          <a:bodyPr/>
          <a:lstStyle/>
          <a:p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Passo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494121"/>
            <a:ext cx="9008305" cy="5180999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Portanto, o </a:t>
            </a:r>
            <a:r>
              <a:rPr lang="pt-BR" dirty="0"/>
              <a:t>valor </a:t>
            </a:r>
            <a:r>
              <a:rPr lang="pt-BR" b="1" i="1" dirty="0"/>
              <a:t>passo de aprendizagem </a:t>
            </a:r>
            <a:r>
              <a:rPr lang="pt-BR" dirty="0"/>
              <a:t>deve ser </a:t>
            </a:r>
            <a:r>
              <a:rPr lang="pt-BR" b="1" i="1" dirty="0"/>
              <a:t>experimentado/explorado</a:t>
            </a:r>
            <a:r>
              <a:rPr lang="pt-BR" dirty="0"/>
              <a:t> para se encontrar </a:t>
            </a:r>
            <a:r>
              <a:rPr lang="pt-BR" dirty="0" smtClean="0"/>
              <a:t>um </a:t>
            </a:r>
            <a:r>
              <a:rPr lang="pt-BR" b="1" i="1" dirty="0"/>
              <a:t>valor ótimo </a:t>
            </a:r>
            <a:r>
              <a:rPr lang="pt-BR" dirty="0"/>
              <a:t>que acelere a </a:t>
            </a:r>
            <a:r>
              <a:rPr lang="pt-BR" b="1" i="1" dirty="0"/>
              <a:t>descida do gradiente </a:t>
            </a:r>
            <a:r>
              <a:rPr lang="pt-BR" dirty="0"/>
              <a:t>de forma </a:t>
            </a:r>
            <a:r>
              <a:rPr lang="pt-BR" b="1" i="1" dirty="0"/>
              <a:t>estável</a:t>
            </a:r>
            <a:r>
              <a:rPr lang="pt-BR" dirty="0"/>
              <a:t> (ou seja, acelere a convergência).</a:t>
            </a:r>
          </a:p>
          <a:p>
            <a:r>
              <a:rPr lang="pt-BR" dirty="0" smtClean="0"/>
              <a:t>O exemplo ao lado, converge </a:t>
            </a:r>
            <a:r>
              <a:rPr lang="pt-BR" dirty="0"/>
              <a:t>para o </a:t>
            </a:r>
            <a:r>
              <a:rPr lang="pt-BR" b="1" i="1" dirty="0"/>
              <a:t>mínimo </a:t>
            </a:r>
            <a:r>
              <a:rPr lang="pt-BR" b="1" i="1" dirty="0" smtClean="0"/>
              <a:t>global </a:t>
            </a:r>
            <a:r>
              <a:rPr lang="pt-BR" dirty="0" smtClean="0"/>
              <a:t>em </a:t>
            </a:r>
            <a:r>
              <a:rPr lang="pt-BR" dirty="0"/>
              <a:t>apenas </a:t>
            </a:r>
            <a:r>
              <a:rPr lang="pt-BR" dirty="0" smtClean="0"/>
              <a:t>2 </a:t>
            </a:r>
            <a:r>
              <a:rPr lang="pt-BR" dirty="0"/>
              <a:t>iterações</a:t>
            </a:r>
            <a:r>
              <a:rPr lang="pt-BR" dirty="0" smtClean="0"/>
              <a:t>.</a:t>
            </a:r>
          </a:p>
          <a:p>
            <a:r>
              <a:rPr lang="pt-BR" dirty="0"/>
              <a:t>Portanto, </a:t>
            </a:r>
            <a:r>
              <a:rPr lang="pt-BR" dirty="0" smtClean="0"/>
              <a:t>escolher o passo de aprendizagem </a:t>
            </a:r>
            <a:r>
              <a:rPr lang="pt-BR" dirty="0"/>
              <a:t>é </a:t>
            </a:r>
            <a:r>
              <a:rPr lang="pt-BR" dirty="0" smtClean="0"/>
              <a:t>muitas vezes desafiador </a:t>
            </a:r>
            <a:r>
              <a:rPr lang="pt-BR" dirty="0"/>
              <a:t>e demorado</a:t>
            </a:r>
            <a:r>
              <a:rPr lang="pt-BR" dirty="0" smtClean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nl-BE" dirty="0" smtClean="0"/>
              <a:t>Passos </a:t>
            </a:r>
            <a:r>
              <a:rPr lang="nl-BE" dirty="0"/>
              <a:t>muito grandes fazem com que o algoritmo aprenda rápido demais ao custo de um modelo final que seja sub-ótimo ou que o treinamento divirja ou se torne instável (oscilação).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nl-BE" dirty="0"/>
              <a:t>Passos muito pequenos resultam num longo treinamento, podendo o algoritmo, por exemplo, ficar preso em um mínimo local ou mesmo nunca atingir um mínimo</a:t>
            </a:r>
            <a:r>
              <a:rPr lang="nl-BE" dirty="0" smtClean="0"/>
              <a:t>.</a:t>
            </a:r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13692" r="22970" b="19399"/>
          <a:stretch/>
        </p:blipFill>
        <p:spPr>
          <a:xfrm>
            <a:off x="9846502" y="169946"/>
            <a:ext cx="2299777" cy="2034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" r="9667" b="2678"/>
          <a:stretch/>
        </p:blipFill>
        <p:spPr>
          <a:xfrm>
            <a:off x="9846503" y="2338444"/>
            <a:ext cx="2177858" cy="2183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5" r="6334" b="2682"/>
          <a:stretch/>
        </p:blipFill>
        <p:spPr>
          <a:xfrm>
            <a:off x="9846503" y="4655628"/>
            <a:ext cx="2267836" cy="21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7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1"/>
            <a:ext cx="10515600" cy="1325563"/>
          </a:xfrm>
        </p:spPr>
        <p:txBody>
          <a:bodyPr/>
          <a:lstStyle/>
          <a:p>
            <a:r>
              <a:rPr lang="pt-BR" dirty="0"/>
              <a:t>Como depurar o algoritmo do GD?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242"/>
                <a:ext cx="11180815" cy="3525168"/>
              </a:xfrm>
            </p:spPr>
            <p:txBody>
              <a:bodyPr>
                <a:normAutofit fontScale="92500"/>
              </a:bodyPr>
              <a:lstStyle/>
              <a:p>
                <a:r>
                  <a:rPr lang="pt-BR" dirty="0"/>
                  <a:t>Uma das maneiras de se </a:t>
                </a:r>
                <a:r>
                  <a:rPr lang="pt-BR" b="1" i="1" dirty="0"/>
                  <a:t>depurar</a:t>
                </a:r>
                <a:r>
                  <a:rPr lang="pt-BR" dirty="0"/>
                  <a:t> (</a:t>
                </a:r>
                <a:r>
                  <a:rPr lang="pt-BR" dirty="0" smtClean="0"/>
                  <a:t>principalmente </a:t>
                </a:r>
                <a:r>
                  <a:rPr lang="pt-BR" dirty="0"/>
                  <a:t>quando não é possível se plotar o gráfico </a:t>
                </a:r>
                <a:r>
                  <a:rPr lang="pt-BR" dirty="0" smtClean="0"/>
                  <a:t>da superfície de </a:t>
                </a:r>
                <a:r>
                  <a:rPr lang="pt-BR" dirty="0"/>
                  <a:t>contorno) o algoritmo do </a:t>
                </a:r>
                <a:r>
                  <a:rPr lang="pt-BR" b="1" i="1" dirty="0"/>
                  <a:t>gradiente descendente </a:t>
                </a:r>
                <a:r>
                  <a:rPr lang="pt-BR" dirty="0"/>
                  <a:t>é plotar o gráfico </a:t>
                </a:r>
                <a:r>
                  <a:rPr lang="pt-BR" dirty="0" smtClean="0"/>
                  <a:t>do erro (EQM) em </a:t>
                </a:r>
                <a:r>
                  <a:rPr lang="pt-BR" dirty="0"/>
                  <a:t>função do número de </a:t>
                </a:r>
                <a:r>
                  <a:rPr lang="pt-BR" dirty="0" smtClean="0"/>
                  <a:t>iterações ou épocas</a:t>
                </a:r>
                <a:r>
                  <a:rPr lang="pt-BR" dirty="0"/>
                  <a:t>. </a:t>
                </a:r>
              </a:p>
              <a:p>
                <a:pPr lvl="1"/>
                <a:r>
                  <a:rPr lang="pt-BR" dirty="0"/>
                  <a:t>Figura 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dirty="0"/>
                  <a:t> Passo ótimo: converge rapidamente </a:t>
                </a:r>
              </a:p>
              <a:p>
                <a:pPr lvl="2"/>
                <a:r>
                  <a:rPr lang="pt-BR" dirty="0"/>
                  <a:t>Erro diminui rapidamente nas primeiras épocas e depois diminui quase que a uma taxa constante.</a:t>
                </a:r>
              </a:p>
              <a:p>
                <a:pPr lvl="2"/>
                <a:r>
                  <a:rPr lang="pt-BR" dirty="0"/>
                  <a:t>Convergência pode ser declarada quando o erro entre duas épocas subsequentes for menor do que um limiar pré-definido (e.g., 1e-3).</a:t>
                </a:r>
              </a:p>
              <a:p>
                <a:pPr lvl="1"/>
                <a:r>
                  <a:rPr lang="pt-BR" dirty="0"/>
                  <a:t>Figura B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pt-BR" dirty="0"/>
                  <a:t>Passo pequeno demais: convergência lenta.</a:t>
                </a:r>
              </a:p>
              <a:p>
                <a:pPr lvl="1"/>
                <a:r>
                  <a:rPr lang="pt-BR" dirty="0"/>
                  <a:t>Figuras C e D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pt-BR" dirty="0"/>
                  <a:t>Passo grande demais: divergência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242"/>
                <a:ext cx="11180815" cy="3525168"/>
              </a:xfrm>
              <a:blipFill rotWithShape="0">
                <a:blip r:embed="rId3"/>
                <a:stretch>
                  <a:fillRect l="-872" t="-2595" b="-36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" t="1520" r="3315" b="6468"/>
          <a:stretch/>
        </p:blipFill>
        <p:spPr>
          <a:xfrm>
            <a:off x="304800" y="4857883"/>
            <a:ext cx="2811351" cy="1727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" r="3314" b="5807"/>
          <a:stretch/>
        </p:blipFill>
        <p:spPr>
          <a:xfrm>
            <a:off x="3257841" y="4866730"/>
            <a:ext cx="2811309" cy="1727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" r="2890" b="6468"/>
          <a:stretch/>
        </p:blipFill>
        <p:spPr>
          <a:xfrm>
            <a:off x="6188627" y="4855271"/>
            <a:ext cx="2854230" cy="17276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550" y="6472468"/>
            <a:ext cx="295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6150" y="6488696"/>
            <a:ext cx="295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9148" y="6479041"/>
            <a:ext cx="297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C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5546"/>
          <a:stretch/>
        </p:blipFill>
        <p:spPr>
          <a:xfrm>
            <a:off x="9162531" y="4801212"/>
            <a:ext cx="2858937" cy="17931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45308" y="6469386"/>
            <a:ext cx="297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D</a:t>
            </a:r>
          </a:p>
        </p:txBody>
      </p:sp>
    </p:spTree>
    <p:extLst>
      <p:ext uri="{BB962C8B-B14F-4D97-AF65-F5344CB8AC3E}">
        <p14:creationId xmlns:p14="http://schemas.microsoft.com/office/powerpoint/2010/main" val="198704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depurar o algoritmo do GD?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" t="1520" r="3315" b="6468"/>
          <a:stretch/>
        </p:blipFill>
        <p:spPr>
          <a:xfrm>
            <a:off x="357650" y="2178841"/>
            <a:ext cx="2929033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" r="3314" b="5807"/>
          <a:stretch/>
        </p:blipFill>
        <p:spPr>
          <a:xfrm>
            <a:off x="3310693" y="2187688"/>
            <a:ext cx="2928989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" r="2890" b="6468"/>
          <a:stretch/>
        </p:blipFill>
        <p:spPr>
          <a:xfrm>
            <a:off x="6239682" y="2176229"/>
            <a:ext cx="2973707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5546"/>
          <a:stretch/>
        </p:blipFill>
        <p:spPr>
          <a:xfrm>
            <a:off x="9213389" y="2119427"/>
            <a:ext cx="2978611" cy="18682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76" r="2118" b="6675"/>
          <a:stretch/>
        </p:blipFill>
        <p:spPr>
          <a:xfrm>
            <a:off x="353761" y="4692316"/>
            <a:ext cx="2932922" cy="174457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2" r="2447" b="7099"/>
          <a:stretch/>
        </p:blipFill>
        <p:spPr>
          <a:xfrm>
            <a:off x="3316957" y="4740445"/>
            <a:ext cx="2922725" cy="17084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2" r="2118" b="2470"/>
          <a:stretch/>
        </p:blipFill>
        <p:spPr>
          <a:xfrm>
            <a:off x="6204288" y="4720273"/>
            <a:ext cx="3009101" cy="19345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" t="48707" r="2776" b="2150"/>
          <a:stretch/>
        </p:blipFill>
        <p:spPr>
          <a:xfrm>
            <a:off x="9213389" y="4826016"/>
            <a:ext cx="2829823" cy="1828797"/>
          </a:xfrm>
          <a:prstGeom prst="rect">
            <a:avLst/>
          </a:prstGeom>
        </p:spPr>
      </p:pic>
      <p:sp>
        <p:nvSpPr>
          <p:cNvPr id="50" name="Right Arrow 49"/>
          <p:cNvSpPr/>
          <p:nvPr/>
        </p:nvSpPr>
        <p:spPr>
          <a:xfrm rot="5400000">
            <a:off x="4575461" y="4274136"/>
            <a:ext cx="511340" cy="4211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ight Arrow 50"/>
          <p:cNvSpPr/>
          <p:nvPr/>
        </p:nvSpPr>
        <p:spPr>
          <a:xfrm rot="5400000">
            <a:off x="1716951" y="4277426"/>
            <a:ext cx="511340" cy="4211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ight Arrow 51"/>
          <p:cNvSpPr/>
          <p:nvPr/>
        </p:nvSpPr>
        <p:spPr>
          <a:xfrm rot="5400000">
            <a:off x="7493066" y="4274137"/>
            <a:ext cx="511340" cy="4211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ight Arrow 52"/>
          <p:cNvSpPr/>
          <p:nvPr/>
        </p:nvSpPr>
        <p:spPr>
          <a:xfrm rot="5400000">
            <a:off x="10410670" y="4274136"/>
            <a:ext cx="511340" cy="4211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4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27966"/>
            <a:ext cx="10804071" cy="731834"/>
          </a:xfrm>
        </p:spPr>
        <p:txBody>
          <a:bodyPr/>
          <a:lstStyle/>
          <a:p>
            <a:r>
              <a:rPr lang="pt-BR" dirty="0"/>
              <a:t>Desafios Encontrados pelo Gradiente Descente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41120"/>
            <a:ext cx="7828863" cy="5331147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Como vimos, as superfícies </a:t>
            </a:r>
            <a:r>
              <a:rPr lang="pt-BR" dirty="0"/>
              <a:t>de </a:t>
            </a:r>
            <a:r>
              <a:rPr lang="pt-BR" b="1" i="1" dirty="0"/>
              <a:t>funções de erro </a:t>
            </a:r>
            <a:r>
              <a:rPr lang="pt-BR" dirty="0" smtClean="0"/>
              <a:t>que utilizam o </a:t>
            </a:r>
            <a:r>
              <a:rPr lang="pt-BR" b="1" i="1" dirty="0"/>
              <a:t>erro quadrático médio </a:t>
            </a:r>
            <a:r>
              <a:rPr lang="pt-BR" dirty="0"/>
              <a:t>para </a:t>
            </a:r>
            <a:r>
              <a:rPr lang="pt-BR" dirty="0" smtClean="0"/>
              <a:t>treinamento de modelos </a:t>
            </a:r>
            <a:r>
              <a:rPr lang="pt-BR" dirty="0"/>
              <a:t>de regressão </a:t>
            </a:r>
            <a:r>
              <a:rPr lang="pt-BR" dirty="0" smtClean="0"/>
              <a:t>linear </a:t>
            </a:r>
            <a:r>
              <a:rPr lang="pt-BR" dirty="0"/>
              <a:t>são sempre </a:t>
            </a:r>
            <a:r>
              <a:rPr lang="pt-BR" b="1" i="1" dirty="0" smtClean="0"/>
              <a:t>convexas</a:t>
            </a:r>
            <a:r>
              <a:rPr lang="pt-BR" dirty="0"/>
              <a:t>,</a:t>
            </a:r>
            <a:r>
              <a:rPr lang="pt-BR" b="1" i="1" dirty="0"/>
              <a:t> </a:t>
            </a:r>
            <a:r>
              <a:rPr lang="pt-BR" dirty="0"/>
              <a:t>se assemelhando a um vale ou a uma tigela.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b="1" dirty="0"/>
              <a:t>Implicações</a:t>
            </a:r>
            <a:r>
              <a:rPr lang="pt-BR" dirty="0"/>
              <a:t>: </a:t>
            </a:r>
            <a:r>
              <a:rPr lang="pt-BR" dirty="0" smtClean="0"/>
              <a:t>não </a:t>
            </a:r>
            <a:r>
              <a:rPr lang="pt-BR" dirty="0"/>
              <a:t>existem mínimos locais, apenas um mínimo global. É também uma função contínua com uma inclinação que nunca muda abruptamente.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b="1" dirty="0"/>
              <a:t>Consequência</a:t>
            </a:r>
            <a:r>
              <a:rPr lang="pt-BR" dirty="0"/>
              <a:t>: o gradiente descendente </a:t>
            </a:r>
            <a:r>
              <a:rPr lang="pt-BR" b="1" i="1" dirty="0"/>
              <a:t>garantidamente</a:t>
            </a:r>
            <a:r>
              <a:rPr lang="pt-BR" dirty="0"/>
              <a:t> se aproxima do mínimo global (dado que você espere tempo suficiente e que o </a:t>
            </a:r>
            <a:r>
              <a:rPr lang="pt-BR" b="1" i="1" dirty="0"/>
              <a:t>passo de aprendizagem</a:t>
            </a:r>
            <a:r>
              <a:rPr lang="pt-BR" dirty="0"/>
              <a:t> não seja grande demais).</a:t>
            </a:r>
          </a:p>
          <a:p>
            <a:r>
              <a:rPr lang="pt-BR" dirty="0"/>
              <a:t>Porém, nem todas as </a:t>
            </a:r>
            <a:r>
              <a:rPr lang="pt-BR" b="1" i="1" dirty="0"/>
              <a:t>superfícies de erro </a:t>
            </a:r>
            <a:r>
              <a:rPr lang="pt-BR" dirty="0"/>
              <a:t>se parecem com vales ou tigelas, ou seja, são convexas. Algumas podem ter vários mínimos locais, platôs</a:t>
            </a:r>
            <a:r>
              <a:rPr lang="pt-BR" dirty="0" smtClean="0"/>
              <a:t>, pontos de sela, </a:t>
            </a:r>
            <a:r>
              <a:rPr lang="pt-BR" dirty="0"/>
              <a:t>e todo tipo de “</a:t>
            </a:r>
            <a:r>
              <a:rPr lang="pt-BR" b="1" i="1" dirty="0"/>
              <a:t>terreno irregular</a:t>
            </a:r>
            <a:r>
              <a:rPr lang="pt-BR" dirty="0" smtClean="0"/>
              <a:t>”, </a:t>
            </a:r>
            <a:r>
              <a:rPr lang="pt-BR" dirty="0"/>
              <a:t>dificultando a convergência para o mínimo global</a:t>
            </a:r>
            <a:r>
              <a:rPr lang="pt-BR" dirty="0" smtClean="0"/>
              <a:t>. Redes neurais são exemplos de modelos com funções de erro não-convexas e bem irregulares.</a:t>
            </a:r>
            <a:endParaRPr lang="pt-BR" dirty="0"/>
          </a:p>
          <a:p>
            <a:r>
              <a:rPr lang="pt-BR" dirty="0"/>
              <a:t>Além disso, como </a:t>
            </a:r>
            <a:r>
              <a:rPr lang="pt-BR" dirty="0" smtClean="0"/>
              <a:t>vimos antes</a:t>
            </a:r>
            <a:r>
              <a:rPr lang="pt-BR" dirty="0"/>
              <a:t>, passos grandes podem desestabilizar o algoritmo e passos muito pequenos aumentar demais o tempo de convergência.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" r="1119" b="4354"/>
          <a:stretch/>
        </p:blipFill>
        <p:spPr>
          <a:xfrm>
            <a:off x="8412481" y="1772348"/>
            <a:ext cx="3779519" cy="2117480"/>
          </a:xfrm>
          <a:prstGeom prst="rect">
            <a:avLst/>
          </a:prstGeom>
        </p:spPr>
      </p:pic>
      <p:pic>
        <p:nvPicPr>
          <p:cNvPr id="1026" name="Picture 2" descr="Saddle point - Wikiped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1" t="8289" r="4734"/>
          <a:stretch/>
        </p:blipFill>
        <p:spPr bwMode="auto">
          <a:xfrm>
            <a:off x="8667061" y="4084832"/>
            <a:ext cx="3078534" cy="26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00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9386" cy="854075"/>
          </a:xfrm>
        </p:spPr>
        <p:txBody>
          <a:bodyPr/>
          <a:lstStyle/>
          <a:p>
            <a:r>
              <a:rPr lang="pt-BR" dirty="0"/>
              <a:t>Desafios </a:t>
            </a:r>
            <a:r>
              <a:rPr lang="pt-BR" dirty="0" smtClean="0"/>
              <a:t>Encontrados pelo </a:t>
            </a:r>
            <a:r>
              <a:rPr lang="pt-BR" dirty="0"/>
              <a:t>Gradiente Descente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1625"/>
            <a:ext cx="7828862" cy="5286375"/>
          </a:xfrm>
        </p:spPr>
        <p:txBody>
          <a:bodyPr>
            <a:normAutofit fontScale="92500"/>
          </a:bodyPr>
          <a:lstStyle/>
          <a:p>
            <a:r>
              <a:rPr lang="pt-BR" dirty="0"/>
              <a:t>A figura mostra dois dos principais desafios encontrados pelo </a:t>
            </a:r>
            <a:r>
              <a:rPr lang="pt-BR" b="1" i="1" dirty="0" smtClean="0"/>
              <a:t>algoritmo </a:t>
            </a:r>
            <a:r>
              <a:rPr lang="pt-BR" b="1" i="1" dirty="0"/>
              <a:t>do </a:t>
            </a:r>
            <a:r>
              <a:rPr lang="pt-BR" b="1" i="1" dirty="0" smtClean="0"/>
              <a:t>gradiente descente</a:t>
            </a:r>
            <a:r>
              <a:rPr lang="pt-BR" dirty="0" smtClean="0"/>
              <a:t>. </a:t>
            </a:r>
            <a:r>
              <a:rPr lang="pt-BR" dirty="0"/>
              <a:t>Se a inicialização aleatória dos pesos iniciar o algoritmo à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smtClean="0"/>
              <a:t>esquerda</a:t>
            </a:r>
            <a:r>
              <a:rPr lang="pt-BR" dirty="0"/>
              <a:t>, ele convergirá para um mínimo local, que não é tão bom quanto o mínimo global. </a:t>
            </a:r>
          </a:p>
          <a:p>
            <a:pPr lvl="1"/>
            <a:r>
              <a:rPr lang="pt-BR" dirty="0" smtClean="0"/>
              <a:t>direita</a:t>
            </a:r>
            <a:r>
              <a:rPr lang="pt-BR" dirty="0"/>
              <a:t>, levará muito tempo para atravessar o platô </a:t>
            </a:r>
            <a:r>
              <a:rPr lang="pt-BR" dirty="0" smtClean="0"/>
              <a:t>(gradiente </a:t>
            </a:r>
            <a:r>
              <a:rPr lang="pt-BR" dirty="0"/>
              <a:t>próximo de zero pois a inclinação é próxima de 0 graus) e, se ele parar muito cedo, nunca alcançará o mínimo global</a:t>
            </a:r>
            <a:r>
              <a:rPr lang="pt-BR" dirty="0" smtClean="0"/>
              <a:t>.</a:t>
            </a:r>
          </a:p>
          <a:p>
            <a:r>
              <a:rPr lang="pt-BR" dirty="0" smtClean="0"/>
              <a:t>Dado </a:t>
            </a:r>
            <a:r>
              <a:rPr lang="pt-BR" dirty="0"/>
              <a:t>que o passo de aprendizagem seja grande o suficiente, como garantir que o mínimo encontrado é o global e não um mínimo local?</a:t>
            </a:r>
          </a:p>
          <a:p>
            <a:pPr lvl="1"/>
            <a:r>
              <a:rPr lang="pt-BR" dirty="0"/>
              <a:t>O que se faz é treinar o modelo várias vezes, sempre inicializando os pesos aleatoriamente, com a esperança de que em alguma dessas vezes ele inicialize mais próximo do mínimo global. 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" r="1119" b="4354"/>
          <a:stretch/>
        </p:blipFill>
        <p:spPr>
          <a:xfrm>
            <a:off x="8667063" y="2882233"/>
            <a:ext cx="3524937" cy="19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17494</TotalTime>
  <Words>5139</Words>
  <Application>Microsoft Office PowerPoint</Application>
  <PresentationFormat>Widescreen</PresentationFormat>
  <Paragraphs>442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III)</vt:lpstr>
      <vt:lpstr>Recapitulando</vt:lpstr>
      <vt:lpstr>Escolha do Passo de Aprendizagem</vt:lpstr>
      <vt:lpstr>Escolha do Passo de Aprendizagem</vt:lpstr>
      <vt:lpstr>Escolha do Passo de Aprendizagem</vt:lpstr>
      <vt:lpstr>Como depurar o algoritmo do GD?</vt:lpstr>
      <vt:lpstr>Como depurar o algoritmo do GD?</vt:lpstr>
      <vt:lpstr>Desafios Encontrados pelo Gradiente Descente</vt:lpstr>
      <vt:lpstr>Desafios Encontrados pelo Gradiente Descente</vt:lpstr>
      <vt:lpstr>Tarefas</vt:lpstr>
      <vt:lpstr>Como configurar o passo de aprendizagem?</vt:lpstr>
      <vt:lpstr>Ajuste Manual do Passo de Aprendizagem</vt:lpstr>
      <vt:lpstr>Exemplo: Ajuste Manual com Grid Search</vt:lpstr>
      <vt:lpstr>Ajuste por Redução Programada do Passo de Aprendizagem</vt:lpstr>
      <vt:lpstr>Exemplo: GDE com Redução Programada de α</vt:lpstr>
      <vt:lpstr>Ajuste do Passo de Aprendizagem com Termo Momentum</vt:lpstr>
      <vt:lpstr>Ajuste do Passo de Aprendizagem com Termo Momentum</vt:lpstr>
      <vt:lpstr>Exemplo: GDE com Termo Momentum</vt:lpstr>
      <vt:lpstr>Ajuste do Passo de Aprendizagem por Variação Adaptativa</vt:lpstr>
      <vt:lpstr>Implementação: GDE com Scikit-Learn </vt:lpstr>
      <vt:lpstr>Tarefas</vt:lpstr>
      <vt:lpstr>PowerPoint Presentation</vt:lpstr>
      <vt:lpstr>PowerPoint Presentation</vt:lpstr>
      <vt:lpstr>FIGURAS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2149</cp:revision>
  <dcterms:created xsi:type="dcterms:W3CDTF">2020-02-17T11:18:32Z</dcterms:created>
  <dcterms:modified xsi:type="dcterms:W3CDTF">2021-03-27T15:05:10Z</dcterms:modified>
</cp:coreProperties>
</file>